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2" d="100"/>
          <a:sy n="92" d="100"/>
        </p:scale>
        <p:origin x="9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4AB847-D71E-4313-A015-B050DCDF965B}"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1954057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4AB847-D71E-4313-A015-B050DCDF965B}"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1273961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4AB847-D71E-4313-A015-B050DCDF965B}"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79404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4AB847-D71E-4313-A015-B050DCDF965B}"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338959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4AB847-D71E-4313-A015-B050DCDF965B}"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1529813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4AB847-D71E-4313-A015-B050DCDF965B}" type="datetimeFigureOut">
              <a:rPr lang="en-US" smtClean="0"/>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4147922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4AB847-D71E-4313-A015-B050DCDF965B}" type="datetimeFigureOut">
              <a:rPr lang="en-US" smtClean="0"/>
              <a:t>6/5/2020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3339442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4AB847-D71E-4313-A015-B050DCDF965B}" type="datetimeFigureOut">
              <a:rPr lang="en-US" smtClean="0"/>
              <a:t>6/5/2020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4036634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4AB847-D71E-4313-A015-B050DCDF965B}" type="datetimeFigureOut">
              <a:rPr lang="en-US" smtClean="0"/>
              <a:t>6/5/2020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462276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4AB847-D71E-4313-A015-B050DCDF965B}" type="datetimeFigureOut">
              <a:rPr lang="en-US" smtClean="0"/>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1204680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4AB847-D71E-4313-A015-B050DCDF965B}" type="datetimeFigureOut">
              <a:rPr lang="en-US" smtClean="0"/>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1077589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4AB847-D71E-4313-A015-B050DCDF965B}" type="datetimeFigureOut">
              <a:rPr lang="en-US" smtClean="0"/>
              <a:t>6/5/2020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2C966D-D8DA-4EBA-92F0-A69D0D9B2E79}" type="slidenum">
              <a:rPr lang="en-US" smtClean="0"/>
              <a:t>‹#›</a:t>
            </a:fld>
            <a:endParaRPr lang="en-US"/>
          </a:p>
        </p:txBody>
      </p:sp>
    </p:spTree>
    <p:extLst>
      <p:ext uri="{BB962C8B-B14F-4D97-AF65-F5344CB8AC3E}">
        <p14:creationId xmlns:p14="http://schemas.microsoft.com/office/powerpoint/2010/main" val="24250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64873" y="436563"/>
            <a:ext cx="9144000" cy="2387600"/>
          </a:xfrm>
        </p:spPr>
        <p:txBody>
          <a:bodyPr>
            <a:normAutofit/>
          </a:bodyPr>
          <a:lstStyle/>
          <a:p>
            <a:r>
              <a:rPr lang="en-US" sz="6600" b="1" dirty="0" smtClean="0">
                <a:solidFill>
                  <a:schemeClr val="accent6">
                    <a:lumMod val="75000"/>
                  </a:schemeClr>
                </a:solidFill>
              </a:rPr>
              <a:t>RVGS Summer Leadership Institute</a:t>
            </a:r>
            <a:endParaRPr lang="en-US" sz="6600" b="1" dirty="0">
              <a:solidFill>
                <a:schemeClr val="accent6">
                  <a:lumMod val="75000"/>
                </a:schemeClr>
              </a:solidFill>
            </a:endParaRPr>
          </a:p>
        </p:txBody>
      </p:sp>
      <p:sp>
        <p:nvSpPr>
          <p:cNvPr id="3" name="Subtitle 2"/>
          <p:cNvSpPr>
            <a:spLocks noGrp="1"/>
          </p:cNvSpPr>
          <p:nvPr>
            <p:ph type="subTitle" idx="1"/>
          </p:nvPr>
        </p:nvSpPr>
        <p:spPr>
          <a:xfrm>
            <a:off x="2867891" y="3955329"/>
            <a:ext cx="9144000" cy="1655762"/>
          </a:xfrm>
        </p:spPr>
        <p:txBody>
          <a:bodyPr/>
          <a:lstStyle/>
          <a:p>
            <a:r>
              <a:rPr lang="en-US" dirty="0" smtClean="0"/>
              <a:t>Session 1 – June 8</a:t>
            </a:r>
          </a:p>
          <a:p>
            <a:r>
              <a:rPr lang="en-US" sz="2800" dirty="0" smtClean="0"/>
              <a:t>“What is leadership and what makes a good leader?”</a:t>
            </a:r>
            <a:endParaRPr lang="en-US"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0870" y="984972"/>
            <a:ext cx="3513673" cy="5105400"/>
          </a:xfrm>
          <a:prstGeom prst="rect">
            <a:avLst/>
          </a:prstGeom>
        </p:spPr>
      </p:pic>
      <p:sp>
        <p:nvSpPr>
          <p:cNvPr id="5" name="Subtitle 2"/>
          <p:cNvSpPr txBox="1">
            <a:spLocks/>
          </p:cNvSpPr>
          <p:nvPr/>
        </p:nvSpPr>
        <p:spPr>
          <a:xfrm>
            <a:off x="3048000" y="5929744"/>
            <a:ext cx="9144000" cy="56803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i="1" dirty="0" smtClean="0"/>
              <a:t>Please remind Mr. Levy to hit record if he forgets!</a:t>
            </a:r>
          </a:p>
        </p:txBody>
      </p:sp>
    </p:spTree>
    <p:extLst>
      <p:ext uri="{BB962C8B-B14F-4D97-AF65-F5344CB8AC3E}">
        <p14:creationId xmlns:p14="http://schemas.microsoft.com/office/powerpoint/2010/main" val="2852668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31273" y="191944"/>
            <a:ext cx="10515600" cy="1325563"/>
          </a:xfrm>
        </p:spPr>
        <p:txBody>
          <a:bodyPr vert="horz" lIns="91440" tIns="45720" rIns="91440" bIns="45720" rtlCol="0" anchor="ctr">
            <a:normAutofit/>
          </a:bodyPr>
          <a:lstStyle/>
          <a:p>
            <a:pPr algn="ctr"/>
            <a:r>
              <a:rPr lang="en-US" b="1" dirty="0">
                <a:solidFill>
                  <a:schemeClr val="accent6">
                    <a:lumMod val="75000"/>
                  </a:schemeClr>
                </a:solidFill>
              </a:rPr>
              <a:t>A few good sources for information</a:t>
            </a:r>
            <a:endParaRPr lang="en-US" b="1" dirty="0">
              <a:solidFill>
                <a:schemeClr val="accent6">
                  <a:lumMod val="75000"/>
                </a:schemeClr>
              </a:solidFill>
            </a:endParaRPr>
          </a:p>
        </p:txBody>
      </p:sp>
      <p:sp>
        <p:nvSpPr>
          <p:cNvPr id="3" name="Content Placeholder 2"/>
          <p:cNvSpPr>
            <a:spLocks noGrp="1"/>
          </p:cNvSpPr>
          <p:nvPr>
            <p:ph idx="1"/>
          </p:nvPr>
        </p:nvSpPr>
        <p:spPr>
          <a:xfrm>
            <a:off x="228600" y="1426464"/>
            <a:ext cx="11567160" cy="5257799"/>
          </a:xfrm>
        </p:spPr>
        <p:txBody>
          <a:bodyPr>
            <a:normAutofit fontScale="92500"/>
          </a:bodyPr>
          <a:lstStyle/>
          <a:p>
            <a:r>
              <a:rPr lang="en-US" dirty="0" smtClean="0"/>
              <a:t>“It’s Your Ship” – Michael </a:t>
            </a:r>
            <a:r>
              <a:rPr lang="en-US" dirty="0" err="1" smtClean="0"/>
              <a:t>Abrashoff</a:t>
            </a:r>
            <a:r>
              <a:rPr lang="en-US" dirty="0" smtClean="0"/>
              <a:t> [must read for leaders]</a:t>
            </a:r>
          </a:p>
          <a:p>
            <a:r>
              <a:rPr lang="en-US" dirty="0" smtClean="0"/>
              <a:t>“How to Win Friends and Influence People” – Dale Carnegie [good for personal interaction with others]</a:t>
            </a:r>
          </a:p>
          <a:p>
            <a:r>
              <a:rPr lang="en-US" dirty="0" smtClean="0"/>
              <a:t>“Start with Why” – Simon Sinek [good for inspiring others with big picture ideas]</a:t>
            </a:r>
          </a:p>
          <a:p>
            <a:r>
              <a:rPr lang="en-US" dirty="0" smtClean="0"/>
              <a:t>“Tipping Point” – Malcolm Gladwell [interesting review of why things ‘catch on’]</a:t>
            </a:r>
          </a:p>
          <a:p>
            <a:r>
              <a:rPr lang="en-US" dirty="0" smtClean="0"/>
              <a:t>“Leadership” – Doris Kearns Goodwin [review of three presidents’ history and leadership styles]</a:t>
            </a:r>
          </a:p>
          <a:p>
            <a:r>
              <a:rPr lang="en-US" dirty="0" smtClean="0"/>
              <a:t>“Decisive” – Dan and Chip Heath [good for decision-making]</a:t>
            </a:r>
          </a:p>
          <a:p>
            <a:r>
              <a:rPr lang="en-US" dirty="0" smtClean="0"/>
              <a:t>Various books by Jim Collins [investigations of what makes companies successful]</a:t>
            </a:r>
          </a:p>
          <a:p>
            <a:r>
              <a:rPr lang="en-US" dirty="0" smtClean="0"/>
              <a:t>“Inner Game of Tennis” – Timothy Gallwey [understanding how to help people/yourself learn]</a:t>
            </a:r>
          </a:p>
        </p:txBody>
      </p:sp>
    </p:spTree>
    <p:extLst>
      <p:ext uri="{BB962C8B-B14F-4D97-AF65-F5344CB8AC3E}">
        <p14:creationId xmlns:p14="http://schemas.microsoft.com/office/powerpoint/2010/main" val="185285884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b="1" dirty="0">
                <a:solidFill>
                  <a:schemeClr val="accent6">
                    <a:lumMod val="75000"/>
                  </a:schemeClr>
                </a:solidFill>
              </a:rPr>
              <a:t>Breakout 2 – What makes a good leader</a:t>
            </a:r>
            <a:endParaRPr lang="en-US" b="1" dirty="0">
              <a:solidFill>
                <a:schemeClr val="accent6">
                  <a:lumMod val="75000"/>
                </a:schemeClr>
              </a:solidFill>
            </a:endParaRPr>
          </a:p>
        </p:txBody>
      </p:sp>
      <p:sp>
        <p:nvSpPr>
          <p:cNvPr id="3" name="Content Placeholder 2"/>
          <p:cNvSpPr>
            <a:spLocks noGrp="1"/>
          </p:cNvSpPr>
          <p:nvPr>
            <p:ph idx="1"/>
          </p:nvPr>
        </p:nvSpPr>
        <p:spPr>
          <a:xfrm>
            <a:off x="438912" y="1825624"/>
            <a:ext cx="11393424" cy="4886071"/>
          </a:xfrm>
        </p:spPr>
        <p:txBody>
          <a:bodyPr>
            <a:normAutofit/>
          </a:bodyPr>
          <a:lstStyle/>
          <a:p>
            <a:r>
              <a:rPr lang="en-US" dirty="0" smtClean="0"/>
              <a:t>Team Leader – person with birthday latest in the year</a:t>
            </a:r>
          </a:p>
          <a:p>
            <a:r>
              <a:rPr lang="en-US" dirty="0" smtClean="0"/>
              <a:t>Each person comes up with one characteristic of a good leader. Each person shares their characteristic with the group and explains why it’s important</a:t>
            </a:r>
          </a:p>
          <a:p>
            <a:r>
              <a:rPr lang="en-US" dirty="0" smtClean="0"/>
              <a:t>The Team Leader will pick one characteristic (not their own contribution) that will be shared with the full group. They will explain </a:t>
            </a:r>
            <a:r>
              <a:rPr lang="en-US" dirty="0" smtClean="0"/>
              <a:t>to the breakout group they </a:t>
            </a:r>
            <a:r>
              <a:rPr lang="en-US" dirty="0" smtClean="0"/>
              <a:t>selected that </a:t>
            </a:r>
            <a:r>
              <a:rPr lang="en-US" dirty="0" smtClean="0"/>
              <a:t>characteristic </a:t>
            </a:r>
            <a:r>
              <a:rPr lang="en-US" dirty="0" smtClean="0"/>
              <a:t>as the one that will be shared.</a:t>
            </a:r>
          </a:p>
          <a:p>
            <a:r>
              <a:rPr lang="en-US" dirty="0" smtClean="0"/>
              <a:t>This includes a good exercise. Don’t worry about “winning” by being picked as “best” (the TL might not even be picking based one which they think is “best” anyway). The TL gains practice with the difficult job of picking one option without alienating the other group members.</a:t>
            </a:r>
          </a:p>
          <a:p>
            <a:r>
              <a:rPr lang="en-US" dirty="0" smtClean="0"/>
              <a:t>You have 8 minutes for this breakout. I’ll give a one minute warning.</a:t>
            </a:r>
            <a:endParaRPr lang="en-US" dirty="0"/>
          </a:p>
        </p:txBody>
      </p:sp>
    </p:spTree>
    <p:extLst>
      <p:ext uri="{BB962C8B-B14F-4D97-AF65-F5344CB8AC3E}">
        <p14:creationId xmlns:p14="http://schemas.microsoft.com/office/powerpoint/2010/main" val="39550931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chemeClr val="accent6">
                    <a:lumMod val="75000"/>
                  </a:schemeClr>
                </a:solidFill>
              </a:rPr>
              <a:t>Breakout</a:t>
            </a:r>
            <a:r>
              <a:rPr lang="en-US" sz="4800" dirty="0" smtClean="0"/>
              <a:t> </a:t>
            </a:r>
            <a:r>
              <a:rPr lang="en-US" sz="4800" b="1" dirty="0">
                <a:solidFill>
                  <a:schemeClr val="accent6">
                    <a:lumMod val="75000"/>
                  </a:schemeClr>
                </a:solidFill>
              </a:rPr>
              <a:t>review</a:t>
            </a:r>
            <a:endParaRPr lang="en-US" sz="4800" b="1" dirty="0">
              <a:solidFill>
                <a:schemeClr val="accent6">
                  <a:lumMod val="75000"/>
                </a:schemeClr>
              </a:solidFill>
            </a:endParaRPr>
          </a:p>
        </p:txBody>
      </p:sp>
      <p:sp>
        <p:nvSpPr>
          <p:cNvPr id="3" name="Content Placeholder 2"/>
          <p:cNvSpPr>
            <a:spLocks noGrp="1"/>
          </p:cNvSpPr>
          <p:nvPr>
            <p:ph idx="1"/>
          </p:nvPr>
        </p:nvSpPr>
        <p:spPr/>
        <p:txBody>
          <a:bodyPr/>
          <a:lstStyle/>
          <a:p>
            <a:r>
              <a:rPr lang="en-US" sz="3200" dirty="0" smtClean="0"/>
              <a:t>Team leaders – please type the characteristic you selected from your group.</a:t>
            </a:r>
          </a:p>
          <a:p>
            <a:endParaRPr lang="en-US" dirty="0"/>
          </a:p>
          <a:p>
            <a:r>
              <a:rPr lang="en-US" sz="3200" dirty="0" smtClean="0"/>
              <a:t>Everyone should read and consider the characteristics listed.</a:t>
            </a:r>
            <a:endParaRPr lang="en-US" sz="3200" dirty="0"/>
          </a:p>
        </p:txBody>
      </p:sp>
    </p:spTree>
    <p:extLst>
      <p:ext uri="{BB962C8B-B14F-4D97-AF65-F5344CB8AC3E}">
        <p14:creationId xmlns:p14="http://schemas.microsoft.com/office/powerpoint/2010/main" val="15195727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sz="4800" b="1" dirty="0">
                <a:solidFill>
                  <a:schemeClr val="accent6">
                    <a:lumMod val="75000"/>
                  </a:schemeClr>
                </a:solidFill>
              </a:rPr>
              <a:t>My answer: “Authentic”</a:t>
            </a:r>
            <a:endParaRPr lang="en-US" sz="4800" b="1" dirty="0">
              <a:solidFill>
                <a:schemeClr val="accent6">
                  <a:lumMod val="75000"/>
                </a:schemeClr>
              </a:solidFill>
            </a:endParaRPr>
          </a:p>
        </p:txBody>
      </p:sp>
      <p:sp>
        <p:nvSpPr>
          <p:cNvPr id="3" name="Content Placeholder 2"/>
          <p:cNvSpPr>
            <a:spLocks noGrp="1"/>
          </p:cNvSpPr>
          <p:nvPr>
            <p:ph idx="1"/>
          </p:nvPr>
        </p:nvSpPr>
        <p:spPr/>
        <p:txBody>
          <a:bodyPr/>
          <a:lstStyle/>
          <a:p>
            <a:r>
              <a:rPr lang="en-US" dirty="0" smtClean="0"/>
              <a:t>Why “authentic”?</a:t>
            </a:r>
          </a:p>
          <a:p>
            <a:r>
              <a:rPr lang="en-US" dirty="0" smtClean="0"/>
              <a:t>You are authentic when </a:t>
            </a:r>
            <a:r>
              <a:rPr lang="en-US" b="1" dirty="0" smtClean="0"/>
              <a:t>your</a:t>
            </a:r>
            <a:r>
              <a:rPr lang="en-US" dirty="0" smtClean="0"/>
              <a:t> </a:t>
            </a:r>
            <a:r>
              <a:rPr lang="en-US" b="1" dirty="0" smtClean="0"/>
              <a:t>actions are congruent with your beliefs</a:t>
            </a:r>
            <a:r>
              <a:rPr lang="en-US" dirty="0" smtClean="0"/>
              <a:t>.</a:t>
            </a:r>
          </a:p>
          <a:p>
            <a:r>
              <a:rPr lang="en-US" dirty="0" smtClean="0"/>
              <a:t>If you are truly authentic, that also implies consistency if your </a:t>
            </a:r>
            <a:r>
              <a:rPr lang="en-US" dirty="0" smtClean="0"/>
              <a:t>priorities </a:t>
            </a:r>
            <a:r>
              <a:rPr lang="en-US" dirty="0" smtClean="0"/>
              <a:t>are fairly stable.</a:t>
            </a:r>
          </a:p>
          <a:p>
            <a:endParaRPr lang="en-US" dirty="0"/>
          </a:p>
          <a:p>
            <a:r>
              <a:rPr lang="en-US" dirty="0" smtClean="0"/>
              <a:t>I’m not saying this is the best or only answer, but I believe it is a critical element.  Let’s explore it’s importance in gaining informal authority…</a:t>
            </a:r>
            <a:endParaRPr lang="en-US" dirty="0"/>
          </a:p>
        </p:txBody>
      </p:sp>
    </p:spTree>
    <p:extLst>
      <p:ext uri="{BB962C8B-B14F-4D97-AF65-F5344CB8AC3E}">
        <p14:creationId xmlns:p14="http://schemas.microsoft.com/office/powerpoint/2010/main" val="23763403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sz="4800" b="1" dirty="0">
                <a:solidFill>
                  <a:schemeClr val="accent6">
                    <a:lumMod val="75000"/>
                  </a:schemeClr>
                </a:solidFill>
              </a:rPr>
              <a:t>Establishing Yourself as a Leader</a:t>
            </a:r>
            <a:endParaRPr lang="en-US" sz="4800" b="1" dirty="0">
              <a:solidFill>
                <a:schemeClr val="accent6">
                  <a:lumMod val="75000"/>
                </a:schemeClr>
              </a:solidFill>
            </a:endParaRPr>
          </a:p>
        </p:txBody>
      </p:sp>
      <p:sp>
        <p:nvSpPr>
          <p:cNvPr id="3" name="Content Placeholder 2"/>
          <p:cNvSpPr>
            <a:spLocks noGrp="1"/>
          </p:cNvSpPr>
          <p:nvPr>
            <p:ph idx="1"/>
          </p:nvPr>
        </p:nvSpPr>
        <p:spPr/>
        <p:txBody>
          <a:bodyPr/>
          <a:lstStyle/>
          <a:p>
            <a:r>
              <a:rPr lang="en-US" dirty="0" smtClean="0"/>
              <a:t>First, it’s important to recognize that being A leader doesn’t have to be you are THE leader. Power struggles are for petty folks</a:t>
            </a:r>
            <a:r>
              <a:rPr lang="en-US" dirty="0"/>
              <a:t> </a:t>
            </a:r>
            <a:r>
              <a:rPr lang="en-US" dirty="0" smtClean="0"/>
              <a:t>– if you are worthy, people will appreciate you…you don’t need to compete for it.</a:t>
            </a:r>
          </a:p>
          <a:p>
            <a:r>
              <a:rPr lang="en-US" dirty="0" smtClean="0"/>
              <a:t>Receiving formal authority can be rare and, as we discussed, that doesn’t always mean much anyway.</a:t>
            </a:r>
          </a:p>
          <a:p>
            <a:r>
              <a:rPr lang="en-US" dirty="0" smtClean="0"/>
              <a:t>To be a leader, you need to establish informal authority</a:t>
            </a:r>
          </a:p>
          <a:p>
            <a:pPr lvl="1"/>
            <a:r>
              <a:rPr lang="en-US" sz="2800" dirty="0" smtClean="0"/>
              <a:t>Note: that isn’t meant as “authority” over others; think more of the “authority” invested in someone who is respected in their field.</a:t>
            </a:r>
          </a:p>
          <a:p>
            <a:endParaRPr lang="en-US" dirty="0"/>
          </a:p>
        </p:txBody>
      </p:sp>
    </p:spTree>
    <p:extLst>
      <p:ext uri="{BB962C8B-B14F-4D97-AF65-F5344CB8AC3E}">
        <p14:creationId xmlns:p14="http://schemas.microsoft.com/office/powerpoint/2010/main" val="24944990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fontScale="90000"/>
          </a:bodyPr>
          <a:lstStyle/>
          <a:p>
            <a:pPr algn="ctr"/>
            <a:r>
              <a:rPr lang="en-US" sz="4800" b="1" dirty="0">
                <a:solidFill>
                  <a:schemeClr val="accent6">
                    <a:lumMod val="75000"/>
                  </a:schemeClr>
                </a:solidFill>
              </a:rPr>
              <a:t>Why is authenticity important for informal authority?</a:t>
            </a:r>
            <a:endParaRPr lang="en-US" sz="4800" b="1" dirty="0">
              <a:solidFill>
                <a:schemeClr val="accent6">
                  <a:lumMod val="75000"/>
                </a:schemeClr>
              </a:solidFill>
            </a:endParaRPr>
          </a:p>
        </p:txBody>
      </p:sp>
      <p:sp>
        <p:nvSpPr>
          <p:cNvPr id="3" name="Content Placeholder 2"/>
          <p:cNvSpPr>
            <a:spLocks noGrp="1"/>
          </p:cNvSpPr>
          <p:nvPr>
            <p:ph idx="1"/>
          </p:nvPr>
        </p:nvSpPr>
        <p:spPr/>
        <p:txBody>
          <a:bodyPr/>
          <a:lstStyle/>
          <a:p>
            <a:r>
              <a:rPr lang="en-US" dirty="0" smtClean="0"/>
              <a:t>When your actions are congruent with your beliefs, that means people can quickly figure out what you stand for.</a:t>
            </a:r>
          </a:p>
          <a:p>
            <a:pPr lvl="1"/>
            <a:r>
              <a:rPr lang="en-US" sz="2800" dirty="0" smtClean="0"/>
              <a:t>“The Celery Test”</a:t>
            </a:r>
          </a:p>
          <a:p>
            <a:r>
              <a:rPr lang="en-US" dirty="0" smtClean="0"/>
              <a:t>That clarity communicates a potential shared vision that other people can choose to align with by following your lead.</a:t>
            </a:r>
          </a:p>
          <a:p>
            <a:r>
              <a:rPr lang="en-US" b="1" dirty="0" smtClean="0"/>
              <a:t>If people can see what you stand for, you will attract people who find that vision appealing.</a:t>
            </a:r>
            <a:endParaRPr lang="en-US" b="1" dirty="0"/>
          </a:p>
        </p:txBody>
      </p:sp>
    </p:spTree>
    <p:extLst>
      <p:ext uri="{BB962C8B-B14F-4D97-AF65-F5344CB8AC3E}">
        <p14:creationId xmlns:p14="http://schemas.microsoft.com/office/powerpoint/2010/main" val="211331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sz="4800" b="1" dirty="0">
                <a:solidFill>
                  <a:schemeClr val="accent6">
                    <a:lumMod val="75000"/>
                  </a:schemeClr>
                </a:solidFill>
              </a:rPr>
              <a:t>Leadership worthy of following</a:t>
            </a:r>
            <a:endParaRPr lang="en-US" sz="4800" b="1" dirty="0">
              <a:solidFill>
                <a:schemeClr val="accent6">
                  <a:lumMod val="75000"/>
                </a:schemeClr>
              </a:solidFill>
            </a:endParaRPr>
          </a:p>
        </p:txBody>
      </p:sp>
      <p:sp>
        <p:nvSpPr>
          <p:cNvPr id="3" name="Content Placeholder 2"/>
          <p:cNvSpPr>
            <a:spLocks noGrp="1"/>
          </p:cNvSpPr>
          <p:nvPr>
            <p:ph idx="1"/>
          </p:nvPr>
        </p:nvSpPr>
        <p:spPr/>
        <p:txBody>
          <a:bodyPr>
            <a:normAutofit lnSpcReduction="10000"/>
          </a:bodyPr>
          <a:lstStyle/>
          <a:p>
            <a:r>
              <a:rPr lang="en-US" dirty="0" smtClean="0"/>
              <a:t>People will only invest themselves in a vison that motivates and inspires them.</a:t>
            </a:r>
          </a:p>
          <a:p>
            <a:r>
              <a:rPr lang="en-US" dirty="0" smtClean="0"/>
              <a:t>This means you need values that are appealing to others!</a:t>
            </a:r>
          </a:p>
          <a:p>
            <a:r>
              <a:rPr lang="en-US" dirty="0" smtClean="0"/>
              <a:t>If your goal is self-serving (self-aggrandizement, personal advancement, </a:t>
            </a:r>
            <a:r>
              <a:rPr lang="en-US" dirty="0" err="1" smtClean="0"/>
              <a:t>etc</a:t>
            </a:r>
            <a:r>
              <a:rPr lang="en-US" dirty="0" smtClean="0"/>
              <a:t>), people will see through that and not be interested.</a:t>
            </a:r>
          </a:p>
          <a:p>
            <a:r>
              <a:rPr lang="en-US" dirty="0" smtClean="0"/>
              <a:t>If your goals are vapid or uninspired – like corporate profit or simply meeting an objective – people will only care if they are personally interested in that goal.</a:t>
            </a:r>
          </a:p>
          <a:p>
            <a:r>
              <a:rPr lang="en-US" dirty="0" smtClean="0"/>
              <a:t>So what DOES appeal to the large majority of people?</a:t>
            </a:r>
            <a:endParaRPr lang="en-US" dirty="0"/>
          </a:p>
        </p:txBody>
      </p:sp>
    </p:spTree>
    <p:extLst>
      <p:ext uri="{BB962C8B-B14F-4D97-AF65-F5344CB8AC3E}">
        <p14:creationId xmlns:p14="http://schemas.microsoft.com/office/powerpoint/2010/main" val="33329314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sz="4800" b="1" dirty="0">
                <a:solidFill>
                  <a:schemeClr val="accent6">
                    <a:lumMod val="75000"/>
                  </a:schemeClr>
                </a:solidFill>
              </a:rPr>
              <a:t>What really motivates people	</a:t>
            </a:r>
            <a:endParaRPr lang="en-US" sz="4800" b="1" dirty="0">
              <a:solidFill>
                <a:schemeClr val="accent6">
                  <a:lumMod val="75000"/>
                </a:schemeClr>
              </a:solidFill>
            </a:endParaRPr>
          </a:p>
        </p:txBody>
      </p:sp>
      <p:sp>
        <p:nvSpPr>
          <p:cNvPr id="3" name="Content Placeholder 2"/>
          <p:cNvSpPr>
            <a:spLocks noGrp="1"/>
          </p:cNvSpPr>
          <p:nvPr>
            <p:ph idx="1"/>
          </p:nvPr>
        </p:nvSpPr>
        <p:spPr/>
        <p:txBody>
          <a:bodyPr>
            <a:normAutofit lnSpcReduction="10000"/>
          </a:bodyPr>
          <a:lstStyle/>
          <a:p>
            <a:r>
              <a:rPr lang="en-US" dirty="0" smtClean="0"/>
              <a:t>“The deepest principle in human nature is the craving to be appreciated.” – William James</a:t>
            </a:r>
          </a:p>
          <a:p>
            <a:r>
              <a:rPr lang="en-US" dirty="0" smtClean="0"/>
              <a:t>“The deepest urge in human nature is the desire to be important.” – John Dewey</a:t>
            </a:r>
          </a:p>
          <a:p>
            <a:r>
              <a:rPr lang="en-US" dirty="0" smtClean="0"/>
              <a:t>People want to be appreciated, feel important, and be part of something bigger than themselves.</a:t>
            </a:r>
          </a:p>
          <a:p>
            <a:r>
              <a:rPr lang="en-US" dirty="0" smtClean="0"/>
              <a:t>Think back to my previous definition of leadership: </a:t>
            </a:r>
            <a:r>
              <a:rPr lang="en-US" b="1" dirty="0" smtClean="0"/>
              <a:t>if your authentic aim is to help others self-actualize and people view you as someone who can do that for them (and values them enough to do so), they will be excited to follow your leadership and will place their trust in you.</a:t>
            </a:r>
            <a:endParaRPr lang="en-US" b="1" dirty="0"/>
          </a:p>
        </p:txBody>
      </p:sp>
    </p:spTree>
    <p:extLst>
      <p:ext uri="{BB962C8B-B14F-4D97-AF65-F5344CB8AC3E}">
        <p14:creationId xmlns:p14="http://schemas.microsoft.com/office/powerpoint/2010/main" val="550166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7381"/>
            <a:ext cx="10515600" cy="924179"/>
          </a:xfrm>
        </p:spPr>
        <p:txBody>
          <a:bodyPr vert="horz" lIns="91440" tIns="45720" rIns="91440" bIns="45720" rtlCol="0" anchor="ctr">
            <a:normAutofit/>
          </a:bodyPr>
          <a:lstStyle/>
          <a:p>
            <a:pPr algn="ctr"/>
            <a:r>
              <a:rPr lang="en-US" sz="4800" b="1" dirty="0" smtClean="0">
                <a:solidFill>
                  <a:schemeClr val="accent6">
                    <a:lumMod val="75000"/>
                  </a:schemeClr>
                </a:solidFill>
              </a:rPr>
              <a:t>Weekly </a:t>
            </a:r>
            <a:r>
              <a:rPr lang="en-US" sz="4800" b="1" smtClean="0">
                <a:solidFill>
                  <a:schemeClr val="accent6">
                    <a:lumMod val="75000"/>
                  </a:schemeClr>
                </a:solidFill>
              </a:rPr>
              <a:t>Reflection Activity</a:t>
            </a:r>
            <a:endParaRPr lang="en-US" sz="4800" b="1" dirty="0">
              <a:solidFill>
                <a:schemeClr val="accent6">
                  <a:lumMod val="75000"/>
                </a:schemeClr>
              </a:solidFill>
            </a:endParaRPr>
          </a:p>
        </p:txBody>
      </p:sp>
      <p:sp>
        <p:nvSpPr>
          <p:cNvPr id="3" name="Content Placeholder 2"/>
          <p:cNvSpPr>
            <a:spLocks noGrp="1"/>
          </p:cNvSpPr>
          <p:nvPr>
            <p:ph idx="1"/>
          </p:nvPr>
        </p:nvSpPr>
        <p:spPr>
          <a:xfrm>
            <a:off x="838200" y="905256"/>
            <a:ext cx="10515600" cy="5751575"/>
          </a:xfrm>
        </p:spPr>
        <p:txBody>
          <a:bodyPr>
            <a:normAutofit lnSpcReduction="10000"/>
          </a:bodyPr>
          <a:lstStyle/>
          <a:p>
            <a:r>
              <a:rPr lang="en-US" i="1" dirty="0" smtClean="0"/>
              <a:t>Note: you can reflect on this on your own, but the best benefit will come from discussion with other. I encourage you to use your group from today for discussion (if you are watching a recording of the session, consider discussing this with family or friends).</a:t>
            </a:r>
          </a:p>
          <a:p>
            <a:r>
              <a:rPr lang="en-US" dirty="0" smtClean="0"/>
              <a:t>You are in a group of peers (scouts, key club, youth group, </a:t>
            </a:r>
            <a:r>
              <a:rPr lang="en-US" dirty="0" err="1" smtClean="0"/>
              <a:t>etc</a:t>
            </a:r>
            <a:r>
              <a:rPr lang="en-US" dirty="0" smtClean="0"/>
              <a:t>) and the group needs to plan a fundraiser.  The group is supposed to collectively come up with a plan, and no one has been named to a formal leadership role in the discussion.  Using what we talked about today, reflect on what steps you could take to gain informal authority and demonstrate leadership in your group. What actions might undermine that effort?</a:t>
            </a:r>
          </a:p>
          <a:p>
            <a:r>
              <a:rPr lang="en-US" dirty="0" smtClean="0"/>
              <a:t>I will turn on “presenter” rights to this room so you can meet here with your team to discuss your ideas if you want.</a:t>
            </a:r>
          </a:p>
          <a:p>
            <a:r>
              <a:rPr lang="en-US" smtClean="0">
                <a:solidFill>
                  <a:srgbClr val="FF0000"/>
                </a:solidFill>
              </a:rPr>
              <a:t>NEXT SESSION IN THIS SERIES: </a:t>
            </a:r>
            <a:r>
              <a:rPr lang="en-US" dirty="0" smtClean="0">
                <a:solidFill>
                  <a:srgbClr val="FF0000"/>
                </a:solidFill>
              </a:rPr>
              <a:t>Next Monday at 10:00 AM</a:t>
            </a:r>
            <a:endParaRPr lang="en-US" dirty="0">
              <a:solidFill>
                <a:srgbClr val="FF0000"/>
              </a:solidFill>
            </a:endParaRPr>
          </a:p>
        </p:txBody>
      </p:sp>
    </p:spTree>
    <p:extLst>
      <p:ext uri="{BB962C8B-B14F-4D97-AF65-F5344CB8AC3E}">
        <p14:creationId xmlns:p14="http://schemas.microsoft.com/office/powerpoint/2010/main" val="581332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6">
                    <a:lumMod val="75000"/>
                  </a:schemeClr>
                </a:solidFill>
              </a:rPr>
              <a:t>General</a:t>
            </a:r>
            <a:r>
              <a:rPr lang="en-US" b="1" dirty="0" smtClean="0">
                <a:solidFill>
                  <a:schemeClr val="accent6">
                    <a:lumMod val="75000"/>
                  </a:schemeClr>
                </a:solidFill>
              </a:rPr>
              <a:t> Format </a:t>
            </a:r>
            <a:r>
              <a:rPr lang="en-US" b="1" dirty="0" smtClean="0">
                <a:solidFill>
                  <a:schemeClr val="accent6">
                    <a:lumMod val="75000"/>
                  </a:schemeClr>
                </a:solidFill>
              </a:rPr>
              <a:t>for </a:t>
            </a:r>
            <a:r>
              <a:rPr lang="en-US" b="1" dirty="0" smtClean="0">
                <a:solidFill>
                  <a:schemeClr val="accent6">
                    <a:lumMod val="75000"/>
                  </a:schemeClr>
                </a:solidFill>
              </a:rPr>
              <a:t>this </a:t>
            </a:r>
            <a:r>
              <a:rPr lang="en-US" b="1" dirty="0" smtClean="0">
                <a:solidFill>
                  <a:schemeClr val="accent6">
                    <a:lumMod val="75000"/>
                  </a:schemeClr>
                </a:solidFill>
              </a:rPr>
              <a:t>Leadership Institute</a:t>
            </a:r>
            <a:endParaRPr lang="en-US" b="1" dirty="0">
              <a:solidFill>
                <a:schemeClr val="accent6">
                  <a:lumMod val="75000"/>
                </a:schemeClr>
              </a:solidFill>
            </a:endParaRPr>
          </a:p>
        </p:txBody>
      </p:sp>
      <p:sp>
        <p:nvSpPr>
          <p:cNvPr id="3" name="Content Placeholder 2"/>
          <p:cNvSpPr>
            <a:spLocks noGrp="1"/>
          </p:cNvSpPr>
          <p:nvPr>
            <p:ph idx="1"/>
          </p:nvPr>
        </p:nvSpPr>
        <p:spPr>
          <a:xfrm>
            <a:off x="838200" y="1825624"/>
            <a:ext cx="10515600" cy="4794631"/>
          </a:xfrm>
        </p:spPr>
        <p:txBody>
          <a:bodyPr>
            <a:normAutofit fontScale="92500" lnSpcReduction="20000"/>
          </a:bodyPr>
          <a:lstStyle/>
          <a:p>
            <a:r>
              <a:rPr lang="en-US" dirty="0" smtClean="0"/>
              <a:t>Nine </a:t>
            </a:r>
            <a:r>
              <a:rPr lang="en-US" dirty="0" smtClean="0"/>
              <a:t>sessions from June 8 to July 27 (Mondays at 10:00 unless otherwise noted)</a:t>
            </a:r>
          </a:p>
          <a:p>
            <a:r>
              <a:rPr lang="en-US" dirty="0" smtClean="0"/>
              <a:t>First several sessions will start with basic principles, with guest speakers later in the series</a:t>
            </a:r>
          </a:p>
          <a:p>
            <a:r>
              <a:rPr lang="en-US" dirty="0" smtClean="0"/>
              <a:t>It is recommended </a:t>
            </a:r>
            <a:r>
              <a:rPr lang="en-US" dirty="0" smtClean="0"/>
              <a:t>to attend in real-time, but recordings are available and are valid for completion as needed</a:t>
            </a:r>
          </a:p>
          <a:p>
            <a:r>
              <a:rPr lang="en-US" dirty="0" smtClean="0"/>
              <a:t>Breakout sessions: random groups, with one person serving as team leader; practice the principles we discuss in the sessions, but let the team leader be the leader; team leader will rotate so everyone gains the equal opportunity for </a:t>
            </a:r>
            <a:r>
              <a:rPr lang="en-US" dirty="0" smtClean="0"/>
              <a:t>experience</a:t>
            </a:r>
          </a:p>
          <a:p>
            <a:r>
              <a:rPr lang="en-US" dirty="0" smtClean="0"/>
              <a:t>Weekly reflection activities at end of session; your are encouraged to discuss your responses with peers in the group, but can be completed individually</a:t>
            </a:r>
            <a:endParaRPr lang="en-US" dirty="0" smtClean="0"/>
          </a:p>
          <a:p>
            <a:r>
              <a:rPr lang="en-US" dirty="0" smtClean="0"/>
              <a:t>Chat will be left on for people to add </a:t>
            </a:r>
            <a:r>
              <a:rPr lang="en-US" dirty="0" smtClean="0"/>
              <a:t>on-topic</a:t>
            </a:r>
            <a:r>
              <a:rPr lang="en-US" dirty="0" smtClean="0"/>
              <a:t>, constructive comments</a:t>
            </a:r>
            <a:endParaRPr lang="en-US" dirty="0"/>
          </a:p>
        </p:txBody>
      </p:sp>
    </p:spTree>
    <p:extLst>
      <p:ext uri="{BB962C8B-B14F-4D97-AF65-F5344CB8AC3E}">
        <p14:creationId xmlns:p14="http://schemas.microsoft.com/office/powerpoint/2010/main" val="2328949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6">
                    <a:lumMod val="75000"/>
                  </a:schemeClr>
                </a:solidFill>
              </a:rPr>
              <a:t>Objectives</a:t>
            </a:r>
            <a:r>
              <a:rPr lang="en-US" dirty="0" smtClean="0"/>
              <a:t> </a:t>
            </a:r>
            <a:r>
              <a:rPr lang="en-US" b="1" dirty="0">
                <a:solidFill>
                  <a:schemeClr val="accent6">
                    <a:lumMod val="75000"/>
                  </a:schemeClr>
                </a:solidFill>
              </a:rPr>
              <a:t>for the Leadership Institute</a:t>
            </a:r>
            <a:endParaRPr lang="en-US" b="1" dirty="0">
              <a:solidFill>
                <a:schemeClr val="accent6">
                  <a:lumMod val="75000"/>
                </a:schemeClr>
              </a:solidFill>
            </a:endParaRPr>
          </a:p>
        </p:txBody>
      </p:sp>
      <p:sp>
        <p:nvSpPr>
          <p:cNvPr id="3" name="Content Placeholder 2"/>
          <p:cNvSpPr>
            <a:spLocks noGrp="1"/>
          </p:cNvSpPr>
          <p:nvPr>
            <p:ph idx="1"/>
          </p:nvPr>
        </p:nvSpPr>
        <p:spPr>
          <a:xfrm>
            <a:off x="838200" y="1825624"/>
            <a:ext cx="10515600" cy="4794631"/>
          </a:xfrm>
        </p:spPr>
        <p:txBody>
          <a:bodyPr>
            <a:normAutofit/>
          </a:bodyPr>
          <a:lstStyle/>
          <a:p>
            <a:pPr marL="0" indent="0">
              <a:buNone/>
            </a:pPr>
            <a:r>
              <a:rPr lang="en-US" dirty="0" smtClean="0"/>
              <a:t>I hope you gain the following benefits from this program:</a:t>
            </a:r>
          </a:p>
          <a:p>
            <a:pPr lvl="1"/>
            <a:r>
              <a:rPr lang="en-US" sz="2800" dirty="0" smtClean="0"/>
              <a:t>Improved understanding of what leadership truly means </a:t>
            </a:r>
            <a:r>
              <a:rPr lang="en-US" sz="2800" dirty="0" smtClean="0"/>
              <a:t>to become </a:t>
            </a:r>
            <a:r>
              <a:rPr lang="en-US" sz="2800" dirty="0" smtClean="0"/>
              <a:t>a better leader for others</a:t>
            </a:r>
          </a:p>
          <a:p>
            <a:pPr lvl="1"/>
            <a:r>
              <a:rPr lang="en-US" sz="2800" dirty="0" smtClean="0"/>
              <a:t>Experience with short, low-stakes leadership opportunities in a trusted setting</a:t>
            </a:r>
          </a:p>
          <a:p>
            <a:pPr lvl="1"/>
            <a:r>
              <a:rPr lang="en-US" sz="2800" dirty="0" smtClean="0"/>
              <a:t>Skills </a:t>
            </a:r>
            <a:r>
              <a:rPr lang="en-US" sz="2800" dirty="0" smtClean="0"/>
              <a:t>of </a:t>
            </a:r>
            <a:r>
              <a:rPr lang="en-US" sz="2800" dirty="0" smtClean="0"/>
              <a:t>interacting and communicating with others</a:t>
            </a:r>
          </a:p>
          <a:p>
            <a:pPr lvl="1"/>
            <a:r>
              <a:rPr lang="en-US" sz="2800" dirty="0" smtClean="0"/>
              <a:t>The opportunity to reflect further on your personal priorities in leadership</a:t>
            </a:r>
          </a:p>
          <a:p>
            <a:pPr lvl="1"/>
            <a:r>
              <a:rPr lang="en-US" sz="2800" dirty="0" smtClean="0"/>
              <a:t>Learning from the expertise of established leaders</a:t>
            </a:r>
          </a:p>
          <a:p>
            <a:pPr lvl="1"/>
            <a:r>
              <a:rPr lang="en-US" sz="2800" dirty="0" smtClean="0"/>
              <a:t>Stimulating mental activity during the summer!</a:t>
            </a:r>
          </a:p>
          <a:p>
            <a:pPr lvl="1"/>
            <a:endParaRPr lang="en-US" sz="2800" dirty="0"/>
          </a:p>
        </p:txBody>
      </p:sp>
    </p:spTree>
    <p:extLst>
      <p:ext uri="{BB962C8B-B14F-4D97-AF65-F5344CB8AC3E}">
        <p14:creationId xmlns:p14="http://schemas.microsoft.com/office/powerpoint/2010/main" val="2420137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b="1" dirty="0">
                <a:solidFill>
                  <a:schemeClr val="accent6">
                    <a:lumMod val="75000"/>
                  </a:schemeClr>
                </a:solidFill>
              </a:rPr>
              <a:t>Today’s Topic: What is Leadership and What Makes a Good Leader? </a:t>
            </a:r>
            <a:endParaRPr lang="en-US" b="1" dirty="0">
              <a:solidFill>
                <a:schemeClr val="accent6">
                  <a:lumMod val="75000"/>
                </a:schemeClr>
              </a:solidFill>
            </a:endParaRPr>
          </a:p>
        </p:txBody>
      </p:sp>
      <p:sp>
        <p:nvSpPr>
          <p:cNvPr id="3" name="Content Placeholder 2"/>
          <p:cNvSpPr>
            <a:spLocks noGrp="1"/>
          </p:cNvSpPr>
          <p:nvPr>
            <p:ph idx="1"/>
          </p:nvPr>
        </p:nvSpPr>
        <p:spPr/>
        <p:txBody>
          <a:bodyPr>
            <a:normAutofit/>
          </a:bodyPr>
          <a:lstStyle/>
          <a:p>
            <a:r>
              <a:rPr lang="en-US" sz="4000" dirty="0" smtClean="0"/>
              <a:t>Major topics for today</a:t>
            </a:r>
          </a:p>
          <a:p>
            <a:pPr lvl="1"/>
            <a:r>
              <a:rPr lang="en-US" sz="3600" dirty="0" smtClean="0"/>
              <a:t>What is leadership</a:t>
            </a:r>
          </a:p>
          <a:p>
            <a:pPr lvl="1"/>
            <a:r>
              <a:rPr lang="en-US" sz="3600" dirty="0" smtClean="0"/>
              <a:t>Characteristics of a leader</a:t>
            </a:r>
          </a:p>
          <a:p>
            <a:pPr lvl="1"/>
            <a:r>
              <a:rPr lang="en-US" sz="3600" dirty="0" smtClean="0"/>
              <a:t>Establishing yourself as a leader in a group</a:t>
            </a:r>
            <a:endParaRPr lang="en-US" sz="3600" dirty="0"/>
          </a:p>
        </p:txBody>
      </p:sp>
    </p:spTree>
    <p:extLst>
      <p:ext uri="{BB962C8B-B14F-4D97-AF65-F5344CB8AC3E}">
        <p14:creationId xmlns:p14="http://schemas.microsoft.com/office/powerpoint/2010/main" val="2924963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618" y="0"/>
            <a:ext cx="10515600" cy="1325563"/>
          </a:xfrm>
        </p:spPr>
        <p:txBody>
          <a:bodyPr vert="horz" lIns="91440" tIns="45720" rIns="91440" bIns="45720" rtlCol="0" anchor="ctr">
            <a:normAutofit/>
          </a:bodyPr>
          <a:lstStyle/>
          <a:p>
            <a:pPr algn="ctr"/>
            <a:r>
              <a:rPr lang="en-US" b="1" dirty="0">
                <a:solidFill>
                  <a:schemeClr val="accent6">
                    <a:lumMod val="75000"/>
                  </a:schemeClr>
                </a:solidFill>
              </a:rPr>
              <a:t>Breakout 1: What leadership is (and isn’t)  </a:t>
            </a:r>
            <a:endParaRPr lang="en-US" b="1" dirty="0">
              <a:solidFill>
                <a:schemeClr val="accent6">
                  <a:lumMod val="75000"/>
                </a:schemeClr>
              </a:solidFill>
            </a:endParaRPr>
          </a:p>
        </p:txBody>
      </p:sp>
      <p:sp>
        <p:nvSpPr>
          <p:cNvPr id="3" name="Content Placeholder 2"/>
          <p:cNvSpPr>
            <a:spLocks noGrp="1"/>
          </p:cNvSpPr>
          <p:nvPr>
            <p:ph idx="1"/>
          </p:nvPr>
        </p:nvSpPr>
        <p:spPr>
          <a:xfrm>
            <a:off x="838200" y="1011382"/>
            <a:ext cx="10515600" cy="5590585"/>
          </a:xfrm>
        </p:spPr>
        <p:txBody>
          <a:bodyPr>
            <a:normAutofit lnSpcReduction="10000"/>
          </a:bodyPr>
          <a:lstStyle/>
          <a:p>
            <a:pPr marL="0" indent="0">
              <a:buNone/>
            </a:pPr>
            <a:r>
              <a:rPr lang="en-US" i="1" dirty="0" smtClean="0"/>
              <a:t>Note: If you </a:t>
            </a:r>
            <a:r>
              <a:rPr lang="en-US" i="1" dirty="0" smtClean="0"/>
              <a:t>want to discuss your responses to the weekly activity with peers, </a:t>
            </a:r>
            <a:r>
              <a:rPr lang="en-US" i="1" dirty="0" smtClean="0"/>
              <a:t>you might consider trading your contact info or making plans to meet up in this room to chat later.</a:t>
            </a:r>
          </a:p>
          <a:p>
            <a:r>
              <a:rPr lang="en-US" dirty="0" smtClean="0"/>
              <a:t>Team leader will be </a:t>
            </a:r>
            <a:r>
              <a:rPr lang="en-US" dirty="0" smtClean="0"/>
              <a:t>the person </a:t>
            </a:r>
            <a:r>
              <a:rPr lang="en-US" dirty="0" smtClean="0"/>
              <a:t>in your group whose first name is first alphabetically. Let’s quickly discuss that person’s responsibilities…</a:t>
            </a:r>
          </a:p>
          <a:p>
            <a:r>
              <a:rPr lang="en-US" dirty="0" smtClean="0"/>
              <a:t>In your team, develop of a list of three ideas of what leadership is. Then identify three things that isn’t necessarily part of leadership (think of misconceptions of true leadership).</a:t>
            </a:r>
          </a:p>
          <a:p>
            <a:r>
              <a:rPr lang="en-US" dirty="0" smtClean="0"/>
              <a:t>Someone (not the team leader) in the group needs to put brief summaries of your responses in a document so you can copy and paste when we come back from breakout.</a:t>
            </a:r>
          </a:p>
          <a:p>
            <a:r>
              <a:rPr lang="en-US" dirty="0" smtClean="0"/>
              <a:t>You will have eight minutes for this discussion – I’ll give a one minute warning in the chat.</a:t>
            </a:r>
            <a:endParaRPr lang="en-US" dirty="0"/>
          </a:p>
          <a:p>
            <a:r>
              <a:rPr lang="en-US" dirty="0" smtClean="0">
                <a:solidFill>
                  <a:srgbClr val="FF0000"/>
                </a:solidFill>
              </a:rPr>
              <a:t>Screenshot this slide, it won’t be in your breakout room</a:t>
            </a:r>
            <a:endParaRPr lang="en-US" dirty="0">
              <a:solidFill>
                <a:srgbClr val="FF0000"/>
              </a:solidFill>
            </a:endParaRPr>
          </a:p>
        </p:txBody>
      </p:sp>
    </p:spTree>
    <p:extLst>
      <p:ext uri="{BB962C8B-B14F-4D97-AF65-F5344CB8AC3E}">
        <p14:creationId xmlns:p14="http://schemas.microsoft.com/office/powerpoint/2010/main" val="4068674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52945"/>
          </a:xfrm>
        </p:spPr>
        <p:txBody>
          <a:bodyPr vert="horz" lIns="91440" tIns="45720" rIns="91440" bIns="45720" rtlCol="0" anchor="ctr">
            <a:normAutofit/>
          </a:bodyPr>
          <a:lstStyle/>
          <a:p>
            <a:pPr algn="ctr"/>
            <a:r>
              <a:rPr lang="en-US" b="1" dirty="0">
                <a:solidFill>
                  <a:schemeClr val="accent6">
                    <a:lumMod val="75000"/>
                  </a:schemeClr>
                </a:solidFill>
              </a:rPr>
              <a:t>Breakout Review</a:t>
            </a:r>
            <a:endParaRPr lang="en-US" b="1" dirty="0">
              <a:solidFill>
                <a:schemeClr val="accent6">
                  <a:lumMod val="75000"/>
                </a:schemeClr>
              </a:solidFill>
            </a:endParaRPr>
          </a:p>
        </p:txBody>
      </p:sp>
      <p:sp>
        <p:nvSpPr>
          <p:cNvPr id="3" name="Content Placeholder 2"/>
          <p:cNvSpPr>
            <a:spLocks noGrp="1"/>
          </p:cNvSpPr>
          <p:nvPr>
            <p:ph idx="1"/>
          </p:nvPr>
        </p:nvSpPr>
        <p:spPr>
          <a:xfrm>
            <a:off x="838200" y="928256"/>
            <a:ext cx="10515600" cy="5645726"/>
          </a:xfrm>
        </p:spPr>
        <p:txBody>
          <a:bodyPr>
            <a:normAutofit/>
          </a:bodyPr>
          <a:lstStyle/>
          <a:p>
            <a:r>
              <a:rPr lang="en-US" dirty="0" smtClean="0"/>
              <a:t>Person who recorded </a:t>
            </a:r>
            <a:r>
              <a:rPr lang="en-US" dirty="0" smtClean="0"/>
              <a:t>the group’s </a:t>
            </a:r>
            <a:r>
              <a:rPr lang="en-US" dirty="0" smtClean="0"/>
              <a:t>responses:</a:t>
            </a:r>
          </a:p>
          <a:p>
            <a:pPr lvl="1"/>
            <a:r>
              <a:rPr lang="en-US" dirty="0"/>
              <a:t>P</a:t>
            </a:r>
            <a:r>
              <a:rPr lang="en-US" dirty="0" smtClean="0"/>
              <a:t>aste </a:t>
            </a:r>
            <a:r>
              <a:rPr lang="en-US" dirty="0" smtClean="0"/>
              <a:t>them to the chat. </a:t>
            </a:r>
            <a:endParaRPr lang="en-US" dirty="0" smtClean="0"/>
          </a:p>
          <a:p>
            <a:pPr lvl="1"/>
            <a:r>
              <a:rPr lang="en-US" dirty="0" smtClean="0"/>
              <a:t>Paste </a:t>
            </a:r>
            <a:r>
              <a:rPr lang="en-US" dirty="0" smtClean="0"/>
              <a:t>the responses for </a:t>
            </a:r>
            <a:r>
              <a:rPr lang="en-US" dirty="0" smtClean="0"/>
              <a:t>what ‘is </a:t>
            </a:r>
            <a:r>
              <a:rPr lang="en-US" dirty="0" smtClean="0"/>
              <a:t>leadership’ with </a:t>
            </a:r>
            <a:r>
              <a:rPr lang="en-US" dirty="0" smtClean="0">
                <a:solidFill>
                  <a:srgbClr val="FF0000"/>
                </a:solidFill>
              </a:rPr>
              <a:t>“IS - ” </a:t>
            </a:r>
            <a:r>
              <a:rPr lang="en-US" dirty="0" smtClean="0"/>
              <a:t>at the beginning. Separately post the second set of responses starting </a:t>
            </a:r>
            <a:r>
              <a:rPr lang="en-US" dirty="0" smtClean="0"/>
              <a:t>with </a:t>
            </a:r>
            <a:r>
              <a:rPr lang="en-US" dirty="0" smtClean="0">
                <a:solidFill>
                  <a:srgbClr val="FF0000"/>
                </a:solidFill>
              </a:rPr>
              <a:t>“NOT –”</a:t>
            </a:r>
            <a:r>
              <a:rPr lang="en-US" dirty="0" smtClean="0"/>
              <a:t>.</a:t>
            </a:r>
          </a:p>
          <a:p>
            <a:r>
              <a:rPr lang="en-US" dirty="0" smtClean="0"/>
              <a:t>Team leader:</a:t>
            </a:r>
          </a:p>
          <a:p>
            <a:pPr lvl="1"/>
            <a:r>
              <a:rPr lang="en-US" dirty="0" smtClean="0"/>
              <a:t>Please post one observation about your experience leading the discussion (could be something challenging, something that worked, something about the discussions, </a:t>
            </a:r>
            <a:r>
              <a:rPr lang="en-US" dirty="0" err="1" smtClean="0"/>
              <a:t>etc</a:t>
            </a:r>
            <a:r>
              <a:rPr lang="en-US" dirty="0" smtClean="0"/>
              <a:t>). Start your chat post with </a:t>
            </a:r>
            <a:r>
              <a:rPr lang="en-US" dirty="0" smtClean="0">
                <a:solidFill>
                  <a:srgbClr val="FF0000"/>
                </a:solidFill>
              </a:rPr>
              <a:t>“TL –”</a:t>
            </a:r>
          </a:p>
          <a:p>
            <a:pPr lvl="1"/>
            <a:endParaRPr lang="en-US" dirty="0" smtClean="0"/>
          </a:p>
          <a:p>
            <a:r>
              <a:rPr lang="en-US" dirty="0" smtClean="0"/>
              <a:t>Key point for this and future chat posts: We are NOT trying to demonstrate that we are the smartest person in the room…just trying to prompt some interesting reflection points for your peers.</a:t>
            </a:r>
            <a:endParaRPr lang="en-US" dirty="0"/>
          </a:p>
        </p:txBody>
      </p:sp>
    </p:spTree>
    <p:extLst>
      <p:ext uri="{BB962C8B-B14F-4D97-AF65-F5344CB8AC3E}">
        <p14:creationId xmlns:p14="http://schemas.microsoft.com/office/powerpoint/2010/main" val="38745197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b="1" dirty="0">
                <a:solidFill>
                  <a:schemeClr val="accent6">
                    <a:lumMod val="75000"/>
                  </a:schemeClr>
                </a:solidFill>
              </a:rPr>
              <a:t>Mr. Levy’s definition of what leadership is</a:t>
            </a:r>
            <a:endParaRPr lang="en-US" b="1" dirty="0">
              <a:solidFill>
                <a:schemeClr val="accent6">
                  <a:lumMod val="75000"/>
                </a:schemeClr>
              </a:solidFill>
            </a:endParaRPr>
          </a:p>
        </p:txBody>
      </p:sp>
      <p:sp>
        <p:nvSpPr>
          <p:cNvPr id="3" name="Content Placeholder 2"/>
          <p:cNvSpPr>
            <a:spLocks noGrp="1"/>
          </p:cNvSpPr>
          <p:nvPr>
            <p:ph idx="1"/>
          </p:nvPr>
        </p:nvSpPr>
        <p:spPr>
          <a:xfrm>
            <a:off x="838200" y="1508760"/>
            <a:ext cx="10515600" cy="5111495"/>
          </a:xfrm>
        </p:spPr>
        <p:txBody>
          <a:bodyPr>
            <a:normAutofit lnSpcReduction="10000"/>
          </a:bodyPr>
          <a:lstStyle/>
          <a:p>
            <a:r>
              <a:rPr lang="en-US" b="1" dirty="0" smtClean="0"/>
              <a:t>Leadership is the act of inspiring a group/organization and its individuals toward self-actualization.</a:t>
            </a:r>
          </a:p>
          <a:p>
            <a:pPr lvl="1"/>
            <a:r>
              <a:rPr lang="en-US" dirty="0" smtClean="0"/>
              <a:t>First, can someone explain what “self-actualization” is</a:t>
            </a:r>
            <a:r>
              <a:rPr lang="en-US" dirty="0" smtClean="0"/>
              <a:t>?</a:t>
            </a:r>
            <a:endParaRPr lang="en-US" dirty="0" smtClean="0"/>
          </a:p>
          <a:p>
            <a:pPr lvl="1"/>
            <a:r>
              <a:rPr lang="en-US" dirty="0" smtClean="0"/>
              <a:t>ACT: leadership is a continuous action, not a position of authority; you can build good will from past actions, but your most recent actions can undermine those efforts if you aren’t careful</a:t>
            </a:r>
          </a:p>
          <a:p>
            <a:pPr lvl="1"/>
            <a:r>
              <a:rPr lang="en-US" dirty="0" smtClean="0"/>
              <a:t>INSPIRING: rather than forcing or bossing; remember that people care about what they want and their own interests, so you need to appeal to them with your </a:t>
            </a:r>
            <a:r>
              <a:rPr lang="en-US" u="sng" dirty="0" smtClean="0"/>
              <a:t>purpose</a:t>
            </a:r>
            <a:r>
              <a:rPr lang="en-US" dirty="0" smtClean="0"/>
              <a:t>; </a:t>
            </a:r>
            <a:r>
              <a:rPr lang="en-US" i="1" dirty="0" smtClean="0"/>
              <a:t>this provides a basis for a shared vision for the group</a:t>
            </a:r>
          </a:p>
          <a:p>
            <a:pPr lvl="1"/>
            <a:r>
              <a:rPr lang="en-US" dirty="0" smtClean="0"/>
              <a:t>GROUP/ORGANIZATION: there are many settings and scales at which leadership is important</a:t>
            </a:r>
          </a:p>
          <a:p>
            <a:pPr lvl="1"/>
            <a:r>
              <a:rPr lang="en-US" dirty="0" smtClean="0"/>
              <a:t>INDIVIDUALS: You can’t lead a group if you aren’t a leader to the </a:t>
            </a:r>
            <a:r>
              <a:rPr lang="en-US" dirty="0" smtClean="0"/>
              <a:t>individual people </a:t>
            </a:r>
            <a:r>
              <a:rPr lang="en-US" dirty="0" smtClean="0"/>
              <a:t>in that group</a:t>
            </a:r>
          </a:p>
          <a:p>
            <a:pPr lvl="1"/>
            <a:r>
              <a:rPr lang="en-US" dirty="0" smtClean="0"/>
              <a:t>SELF-ACTUALIZATION: Later, we’ll discuss why I </a:t>
            </a:r>
            <a:r>
              <a:rPr lang="en-US" dirty="0" smtClean="0"/>
              <a:t>identify this </a:t>
            </a:r>
            <a:r>
              <a:rPr lang="en-US" dirty="0" smtClean="0"/>
              <a:t>aim instead of meeting a particular objective the organization has</a:t>
            </a:r>
            <a:endParaRPr lang="en-US" dirty="0"/>
          </a:p>
        </p:txBody>
      </p:sp>
      <p:cxnSp>
        <p:nvCxnSpPr>
          <p:cNvPr id="5" name="Straight Connector 4"/>
          <p:cNvCxnSpPr/>
          <p:nvPr/>
        </p:nvCxnSpPr>
        <p:spPr>
          <a:xfrm>
            <a:off x="3719945" y="1856509"/>
            <a:ext cx="477982"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6" name="Straight Connector 5"/>
          <p:cNvCxnSpPr/>
          <p:nvPr/>
        </p:nvCxnSpPr>
        <p:spPr>
          <a:xfrm>
            <a:off x="4668982" y="1856509"/>
            <a:ext cx="1163782"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8" name="Straight Connector 7"/>
          <p:cNvCxnSpPr/>
          <p:nvPr/>
        </p:nvCxnSpPr>
        <p:spPr>
          <a:xfrm flipV="1">
            <a:off x="6283037" y="1856509"/>
            <a:ext cx="2784763" cy="6927"/>
          </a:xfrm>
          <a:prstGeom prst="line">
            <a:avLst/>
          </a:prstGeom>
        </p:spPr>
        <p:style>
          <a:lnRef idx="3">
            <a:schemeClr val="accent2"/>
          </a:lnRef>
          <a:fillRef idx="0">
            <a:schemeClr val="accent2"/>
          </a:fillRef>
          <a:effectRef idx="2">
            <a:schemeClr val="accent2"/>
          </a:effectRef>
          <a:fontRef idx="minor">
            <a:schemeClr val="tx1"/>
          </a:fontRef>
        </p:style>
      </p:cxnSp>
      <p:cxnSp>
        <p:nvCxnSpPr>
          <p:cNvPr id="10" name="Straight Connector 9"/>
          <p:cNvCxnSpPr/>
          <p:nvPr/>
        </p:nvCxnSpPr>
        <p:spPr>
          <a:xfrm>
            <a:off x="1274619" y="2202872"/>
            <a:ext cx="1163782"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11" name="Straight Connector 10"/>
          <p:cNvCxnSpPr/>
          <p:nvPr/>
        </p:nvCxnSpPr>
        <p:spPr>
          <a:xfrm>
            <a:off x="3997036" y="2202872"/>
            <a:ext cx="2576946"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92871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b="1" dirty="0">
                <a:solidFill>
                  <a:schemeClr val="accent6">
                    <a:lumMod val="75000"/>
                  </a:schemeClr>
                </a:solidFill>
              </a:rPr>
              <a:t>What Makes a Leader?</a:t>
            </a:r>
            <a:endParaRPr lang="en-US" b="1" dirty="0">
              <a:solidFill>
                <a:schemeClr val="accent6">
                  <a:lumMod val="75000"/>
                </a:schemeClr>
              </a:solidFill>
            </a:endParaRPr>
          </a:p>
        </p:txBody>
      </p:sp>
      <p:sp>
        <p:nvSpPr>
          <p:cNvPr id="3" name="Content Placeholder 2"/>
          <p:cNvSpPr>
            <a:spLocks noGrp="1"/>
          </p:cNvSpPr>
          <p:nvPr>
            <p:ph idx="1"/>
          </p:nvPr>
        </p:nvSpPr>
        <p:spPr>
          <a:xfrm>
            <a:off x="838200" y="1825625"/>
            <a:ext cx="10515600" cy="4713968"/>
          </a:xfrm>
        </p:spPr>
        <p:txBody>
          <a:bodyPr>
            <a:normAutofit lnSpcReduction="10000"/>
          </a:bodyPr>
          <a:lstStyle/>
          <a:p>
            <a:r>
              <a:rPr lang="en-US" sz="3600" dirty="0" smtClean="0"/>
              <a:t>It’s not simply a formal role in a group</a:t>
            </a:r>
            <a:r>
              <a:rPr lang="en-US" sz="3600" dirty="0" smtClean="0"/>
              <a:t>. You can be a leader without a title or have a title, but lack real leadership</a:t>
            </a:r>
            <a:endParaRPr lang="en-US" sz="3600" dirty="0" smtClean="0"/>
          </a:p>
          <a:p>
            <a:r>
              <a:rPr lang="en-US" sz="3600" dirty="0" smtClean="0"/>
              <a:t>Formal Authority vs Informal Authority</a:t>
            </a:r>
          </a:p>
          <a:p>
            <a:pPr lvl="1"/>
            <a:r>
              <a:rPr lang="en-US" sz="3200" dirty="0" smtClean="0">
                <a:solidFill>
                  <a:srgbClr val="FF0000"/>
                </a:solidFill>
              </a:rPr>
              <a:t>Formal Authority </a:t>
            </a:r>
            <a:r>
              <a:rPr lang="en-US" sz="3200" dirty="0" smtClean="0"/>
              <a:t>derives from a title or position (e.g., team leader, store manager, school principal)</a:t>
            </a:r>
          </a:p>
          <a:p>
            <a:pPr lvl="1"/>
            <a:r>
              <a:rPr lang="en-US" sz="3200" dirty="0" smtClean="0">
                <a:solidFill>
                  <a:srgbClr val="FF0000"/>
                </a:solidFill>
              </a:rPr>
              <a:t>Informal Authority </a:t>
            </a:r>
            <a:r>
              <a:rPr lang="en-US" sz="3200" dirty="0" smtClean="0"/>
              <a:t>derives from the people in the organization; earned through respect, relationships, and past actions. Could be bestowed to the formal leader, but only if they have genuinely earned it</a:t>
            </a:r>
            <a:endParaRPr lang="en-US" sz="3200" dirty="0"/>
          </a:p>
        </p:txBody>
      </p:sp>
    </p:spTree>
    <p:extLst>
      <p:ext uri="{BB962C8B-B14F-4D97-AF65-F5344CB8AC3E}">
        <p14:creationId xmlns:p14="http://schemas.microsoft.com/office/powerpoint/2010/main" val="24491186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505"/>
            <a:ext cx="10515600" cy="1325563"/>
          </a:xfrm>
        </p:spPr>
        <p:txBody>
          <a:bodyPr vert="horz" lIns="91440" tIns="45720" rIns="91440" bIns="45720" rtlCol="0" anchor="ctr">
            <a:normAutofit/>
          </a:bodyPr>
          <a:lstStyle/>
          <a:p>
            <a:pPr algn="ctr"/>
            <a:r>
              <a:rPr lang="en-US" b="1" dirty="0">
                <a:solidFill>
                  <a:schemeClr val="accent6">
                    <a:lumMod val="75000"/>
                  </a:schemeClr>
                </a:solidFill>
              </a:rPr>
              <a:t>An Important Note</a:t>
            </a:r>
            <a:endParaRPr lang="en-US" b="1" dirty="0">
              <a:solidFill>
                <a:schemeClr val="accent6">
                  <a:lumMod val="75000"/>
                </a:schemeClr>
              </a:solidFill>
            </a:endParaRPr>
          </a:p>
        </p:txBody>
      </p:sp>
      <p:sp>
        <p:nvSpPr>
          <p:cNvPr id="3" name="Content Placeholder 2"/>
          <p:cNvSpPr>
            <a:spLocks noGrp="1"/>
          </p:cNvSpPr>
          <p:nvPr>
            <p:ph idx="1"/>
          </p:nvPr>
        </p:nvSpPr>
        <p:spPr>
          <a:xfrm>
            <a:off x="838200" y="1450068"/>
            <a:ext cx="10515600" cy="4351338"/>
          </a:xfrm>
        </p:spPr>
        <p:txBody>
          <a:bodyPr>
            <a:noAutofit/>
          </a:bodyPr>
          <a:lstStyle/>
          <a:p>
            <a:r>
              <a:rPr lang="en-US" sz="3200" dirty="0" smtClean="0"/>
              <a:t>People are typically poor judges of themselves and the own abilities.</a:t>
            </a:r>
          </a:p>
          <a:p>
            <a:r>
              <a:rPr lang="en-US" sz="3200" dirty="0" smtClean="0"/>
              <a:t>Sometimes we underestimate ourselves, but often people overestimate how good they are at something. </a:t>
            </a:r>
          </a:p>
          <a:p>
            <a:r>
              <a:rPr lang="en-US" sz="3200" dirty="0" smtClean="0"/>
              <a:t>Some people consider themselves “natural leaders” and feel they just need to trust their gut and intuition. Get rid of that thought…most of the time your ‘gut’ is stupid, self-confirming, and a little selfish (but pretends otherwise).</a:t>
            </a:r>
          </a:p>
          <a:p>
            <a:r>
              <a:rPr lang="en-US" sz="3200" dirty="0" smtClean="0"/>
              <a:t> Some good leadership traits can be natural, but you need to actively develop them and cultivate new ideas through reflection and experience.</a:t>
            </a:r>
            <a:endParaRPr lang="en-US" sz="3200" dirty="0"/>
          </a:p>
        </p:txBody>
      </p:sp>
    </p:spTree>
    <p:extLst>
      <p:ext uri="{BB962C8B-B14F-4D97-AF65-F5344CB8AC3E}">
        <p14:creationId xmlns:p14="http://schemas.microsoft.com/office/powerpoint/2010/main" val="6382039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4C1AF0EBAC74489EA5B98B975A9E8D" ma:contentTypeVersion="13" ma:contentTypeDescription="Create a new document." ma:contentTypeScope="" ma:versionID="27febc05d2c99098243f1dc8736df8ce">
  <xsd:schema xmlns:xsd="http://www.w3.org/2001/XMLSchema" xmlns:xs="http://www.w3.org/2001/XMLSchema" xmlns:p="http://schemas.microsoft.com/office/2006/metadata/properties" xmlns:ns3="abfdd10f-ee70-4a94-b770-add6805f217b" xmlns:ns4="b5df1624-255b-47d6-86e8-c31272d79127" targetNamespace="http://schemas.microsoft.com/office/2006/metadata/properties" ma:root="true" ma:fieldsID="f6f1594d54dca25850a751db17c10d60" ns3:_="" ns4:_="">
    <xsd:import namespace="abfdd10f-ee70-4a94-b770-add6805f217b"/>
    <xsd:import namespace="b5df1624-255b-47d6-86e8-c31272d79127"/>
    <xsd:element name="properties">
      <xsd:complexType>
        <xsd:sequence>
          <xsd:element name="documentManagement">
            <xsd:complexType>
              <xsd:all>
                <xsd:element ref="ns3:SharedWithUsers" minOccurs="0"/>
                <xsd:element ref="ns3:SharingHintHash" minOccurs="0"/>
                <xsd:element ref="ns3:SharedWithDetails"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OCR"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fdd10f-ee70-4a94-b770-add6805f217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5df1624-255b-47d6-86e8-c31272d79127"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863D427-FE45-43C3-9A41-9C5BDFE137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fdd10f-ee70-4a94-b770-add6805f217b"/>
    <ds:schemaRef ds:uri="b5df1624-255b-47d6-86e8-c31272d79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BE19C3-B026-4F2B-9471-D6B13E7E4F68}">
  <ds:schemaRef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 ds:uri="http://purl.org/dc/terms/"/>
    <ds:schemaRef ds:uri="http://schemas.microsoft.com/office/infopath/2007/PartnerControls"/>
    <ds:schemaRef ds:uri="b5df1624-255b-47d6-86e8-c31272d79127"/>
    <ds:schemaRef ds:uri="abfdd10f-ee70-4a94-b770-add6805f217b"/>
  </ds:schemaRefs>
</ds:datastoreItem>
</file>

<file path=customXml/itemProps3.xml><?xml version="1.0" encoding="utf-8"?>
<ds:datastoreItem xmlns:ds="http://schemas.openxmlformats.org/officeDocument/2006/customXml" ds:itemID="{FE9AB9C2-1611-464F-8C98-5DF6A9D9066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157</TotalTime>
  <Words>1868</Words>
  <Application>Microsoft Office PowerPoint</Application>
  <PresentationFormat>Widescreen</PresentationFormat>
  <Paragraphs>108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RVGS Summer Leadership Institute</vt:lpstr>
      <vt:lpstr>General Format for this Leadership Institute</vt:lpstr>
      <vt:lpstr>Objectives for the Leadership Institute</vt:lpstr>
      <vt:lpstr>Today’s Topic: What is Leadership and What Makes a Good Leader? </vt:lpstr>
      <vt:lpstr>Breakout 1: What leadership is (and isn’t)  </vt:lpstr>
      <vt:lpstr>Breakout Review</vt:lpstr>
      <vt:lpstr>Mr. Levy’s definition of what leadership is</vt:lpstr>
      <vt:lpstr>What Makes a Leader?</vt:lpstr>
      <vt:lpstr>An Important Note</vt:lpstr>
      <vt:lpstr>A few good sources for information</vt:lpstr>
      <vt:lpstr>Breakout 2 – What makes a good leader</vt:lpstr>
      <vt:lpstr>Breakout review</vt:lpstr>
      <vt:lpstr>My answer: “Authentic”</vt:lpstr>
      <vt:lpstr>Establishing Yourself as a Leader</vt:lpstr>
      <vt:lpstr>Why is authenticity important for informal authority?</vt:lpstr>
      <vt:lpstr>Leadership worthy of following</vt:lpstr>
      <vt:lpstr>What really motivates people </vt:lpstr>
      <vt:lpstr>Weekly Reflection Activity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RVGS Summer Leadership Institute</dc:title>
  <dc:creator>Mark A. Levy</dc:creator>
  <cp:lastModifiedBy>Mark A. Levy</cp:lastModifiedBy>
  <cp:revision>20</cp:revision>
  <dcterms:created xsi:type="dcterms:W3CDTF">2020-06-01T05:34:07Z</dcterms:created>
  <dcterms:modified xsi:type="dcterms:W3CDTF">2020-06-05T05:40:14Z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0x010100B74C1AF0EBAC74489EA5B98B975A9E8D</vt:lpwstr>
  </property>
</Properties>
</file>