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62" r:id="rId7"/>
    <p:sldId id="280" r:id="rId8"/>
    <p:sldId id="295" r:id="rId9"/>
    <p:sldId id="263" r:id="rId10"/>
    <p:sldId id="296" r:id="rId11"/>
    <p:sldId id="264" r:id="rId12"/>
    <p:sldId id="281" r:id="rId13"/>
    <p:sldId id="285" r:id="rId14"/>
    <p:sldId id="297" r:id="rId15"/>
    <p:sldId id="298" r:id="rId16"/>
    <p:sldId id="299" r:id="rId17"/>
    <p:sldId id="300" r:id="rId18"/>
    <p:sldId id="301" r:id="rId19"/>
    <p:sldId id="304" r:id="rId20"/>
    <p:sldId id="302" r:id="rId21"/>
    <p:sldId id="303"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9" d="100"/>
          <a:sy n="119" d="100"/>
        </p:scale>
        <p:origin x="2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4AB847-D71E-4313-A015-B050DCDF965B}" type="datetimeFigureOut">
              <a:rPr lang="en-US" smtClean="0"/>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1954057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AB847-D71E-4313-A015-B050DCDF965B}" type="datetimeFigureOut">
              <a:rPr lang="en-US" smtClean="0"/>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1273961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AB847-D71E-4313-A015-B050DCDF965B}" type="datetimeFigureOut">
              <a:rPr lang="en-US" smtClean="0"/>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79404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AB847-D71E-4313-A015-B050DCDF965B}" type="datetimeFigureOut">
              <a:rPr lang="en-US" smtClean="0"/>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338959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4AB847-D71E-4313-A015-B050DCDF965B}" type="datetimeFigureOut">
              <a:rPr lang="en-US" smtClean="0"/>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1529813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AB847-D71E-4313-A015-B050DCDF965B}" type="datetimeFigureOut">
              <a:rPr lang="en-US" smtClean="0"/>
              <a:t>7/9/2020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4147922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4AB847-D71E-4313-A015-B050DCDF965B}" type="datetimeFigureOut">
              <a:rPr lang="en-US" smtClean="0"/>
              <a:t>7/9/2020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3339442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4AB847-D71E-4313-A015-B050DCDF965B}" type="datetimeFigureOut">
              <a:rPr lang="en-US" smtClean="0"/>
              <a:t>7/9/2020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4036634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4AB847-D71E-4313-A015-B050DCDF965B}" type="datetimeFigureOut">
              <a:rPr lang="en-US" smtClean="0"/>
              <a:t>7/9/2020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462276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4AB847-D71E-4313-A015-B050DCDF965B}" type="datetimeFigureOut">
              <a:rPr lang="en-US" smtClean="0"/>
              <a:t>7/9/2020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1204680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4AB847-D71E-4313-A015-B050DCDF965B}" type="datetimeFigureOut">
              <a:rPr lang="en-US" smtClean="0"/>
              <a:t>7/9/2020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C966D-D8DA-4EBA-92F0-A69D0D9B2E79}" type="slidenum">
              <a:rPr lang="en-US" smtClean="0"/>
              <a:t>‹#›</a:t>
            </a:fld>
            <a:endParaRPr lang="en-US"/>
          </a:p>
        </p:txBody>
      </p:sp>
    </p:spTree>
    <p:extLst>
      <p:ext uri="{BB962C8B-B14F-4D97-AF65-F5344CB8AC3E}">
        <p14:creationId xmlns:p14="http://schemas.microsoft.com/office/powerpoint/2010/main" val="1077589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4AB847-D71E-4313-A015-B050DCDF965B}" type="datetimeFigureOut">
              <a:rPr lang="en-US" smtClean="0"/>
              <a:t>7/9/2020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2C966D-D8DA-4EBA-92F0-A69D0D9B2E79}" type="slidenum">
              <a:rPr lang="en-US" smtClean="0"/>
              <a:t>‹#›</a:t>
            </a:fld>
            <a:endParaRPr lang="en-US"/>
          </a:p>
        </p:txBody>
      </p:sp>
    </p:spTree>
    <p:extLst>
      <p:ext uri="{BB962C8B-B14F-4D97-AF65-F5344CB8AC3E}">
        <p14:creationId xmlns:p14="http://schemas.microsoft.com/office/powerpoint/2010/main" val="24250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64873" y="436563"/>
            <a:ext cx="9144000" cy="2387600"/>
          </a:xfrm>
        </p:spPr>
        <p:txBody>
          <a:bodyPr>
            <a:normAutofit/>
          </a:bodyPr>
          <a:lstStyle/>
          <a:p>
            <a:r>
              <a:rPr lang="en-US" sz="6600" b="1" dirty="0" smtClean="0">
                <a:solidFill>
                  <a:schemeClr val="accent6">
                    <a:lumMod val="75000"/>
                  </a:schemeClr>
                </a:solidFill>
              </a:rPr>
              <a:t>RVGS Summer Leadership Institute</a:t>
            </a:r>
            <a:endParaRPr lang="en-US" sz="6600" b="1" dirty="0">
              <a:solidFill>
                <a:schemeClr val="accent6">
                  <a:lumMod val="75000"/>
                </a:schemeClr>
              </a:solidFill>
            </a:endParaRPr>
          </a:p>
        </p:txBody>
      </p:sp>
      <p:sp>
        <p:nvSpPr>
          <p:cNvPr id="3" name="Subtitle 2"/>
          <p:cNvSpPr>
            <a:spLocks noGrp="1"/>
          </p:cNvSpPr>
          <p:nvPr>
            <p:ph type="subTitle" idx="1"/>
          </p:nvPr>
        </p:nvSpPr>
        <p:spPr>
          <a:xfrm>
            <a:off x="2867891" y="3955329"/>
            <a:ext cx="9144000" cy="1655762"/>
          </a:xfrm>
        </p:spPr>
        <p:txBody>
          <a:bodyPr/>
          <a:lstStyle/>
          <a:p>
            <a:r>
              <a:rPr lang="en-US" dirty="0" smtClean="0"/>
              <a:t>Session 6 – July 9</a:t>
            </a:r>
          </a:p>
          <a:p>
            <a:r>
              <a:rPr lang="en-US" sz="2800" dirty="0" smtClean="0"/>
              <a:t>“Making Difficult Decisions”</a:t>
            </a:r>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870" y="984972"/>
            <a:ext cx="3513673" cy="5105400"/>
          </a:xfrm>
          <a:prstGeom prst="rect">
            <a:avLst/>
          </a:prstGeom>
        </p:spPr>
      </p:pic>
      <p:sp>
        <p:nvSpPr>
          <p:cNvPr id="5" name="Subtitle 2"/>
          <p:cNvSpPr txBox="1">
            <a:spLocks/>
          </p:cNvSpPr>
          <p:nvPr/>
        </p:nvSpPr>
        <p:spPr>
          <a:xfrm>
            <a:off x="3048000" y="5929744"/>
            <a:ext cx="9144000" cy="56803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i="1" dirty="0" smtClean="0"/>
              <a:t>Please remind Mr. Levy to hit record if he forgets!</a:t>
            </a:r>
          </a:p>
        </p:txBody>
      </p:sp>
    </p:spTree>
    <p:extLst>
      <p:ext uri="{BB962C8B-B14F-4D97-AF65-F5344CB8AC3E}">
        <p14:creationId xmlns:p14="http://schemas.microsoft.com/office/powerpoint/2010/main" val="2852668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781" y="67253"/>
            <a:ext cx="10515600" cy="1034184"/>
          </a:xfrm>
        </p:spPr>
        <p:txBody>
          <a:bodyPr vert="horz" lIns="91440" tIns="45720" rIns="91440" bIns="45720" rtlCol="0" anchor="ctr">
            <a:normAutofit/>
          </a:bodyPr>
          <a:lstStyle/>
          <a:p>
            <a:pPr algn="ctr"/>
            <a:r>
              <a:rPr lang="en-US" b="1" dirty="0" smtClean="0">
                <a:solidFill>
                  <a:schemeClr val="accent6">
                    <a:lumMod val="75000"/>
                  </a:schemeClr>
                </a:solidFill>
              </a:rPr>
              <a:t>1 Define </a:t>
            </a:r>
            <a:r>
              <a:rPr lang="en-US" b="1" dirty="0" smtClean="0">
                <a:solidFill>
                  <a:schemeClr val="accent6">
                    <a:lumMod val="75000"/>
                  </a:schemeClr>
                </a:solidFill>
              </a:rPr>
              <a:t>the Problem</a:t>
            </a:r>
            <a:endParaRPr lang="en-US" b="1" dirty="0">
              <a:solidFill>
                <a:schemeClr val="accent6">
                  <a:lumMod val="75000"/>
                </a:schemeClr>
              </a:solidFill>
            </a:endParaRPr>
          </a:p>
        </p:txBody>
      </p:sp>
      <p:sp>
        <p:nvSpPr>
          <p:cNvPr id="3" name="Content Placeholder 2"/>
          <p:cNvSpPr>
            <a:spLocks noGrp="1"/>
          </p:cNvSpPr>
          <p:nvPr>
            <p:ph idx="1"/>
          </p:nvPr>
        </p:nvSpPr>
        <p:spPr>
          <a:xfrm>
            <a:off x="235527" y="907473"/>
            <a:ext cx="11859491" cy="5881254"/>
          </a:xfrm>
        </p:spPr>
        <p:txBody>
          <a:bodyPr>
            <a:normAutofit/>
          </a:bodyPr>
          <a:lstStyle/>
          <a:p>
            <a:r>
              <a:rPr lang="en-US" sz="3600" dirty="0" smtClean="0"/>
              <a:t>This may sound almost too obvious, but it’s important</a:t>
            </a:r>
          </a:p>
          <a:p>
            <a:r>
              <a:rPr lang="en-US" sz="3600" dirty="0" smtClean="0"/>
              <a:t>What is the REAL issue</a:t>
            </a:r>
          </a:p>
          <a:p>
            <a:pPr lvl="1"/>
            <a:r>
              <a:rPr lang="en-US" sz="3200" dirty="0" smtClean="0"/>
              <a:t>You want to address the cause not the symptoms</a:t>
            </a:r>
          </a:p>
          <a:p>
            <a:r>
              <a:rPr lang="en-US" sz="3600" dirty="0" smtClean="0"/>
              <a:t>Collect the information you need to define the problem</a:t>
            </a:r>
          </a:p>
          <a:p>
            <a:pPr lvl="1"/>
            <a:r>
              <a:rPr lang="en-US" sz="3200" dirty="0" smtClean="0"/>
              <a:t>You can’t properly determine underlying causes without enough data/background information</a:t>
            </a:r>
          </a:p>
          <a:p>
            <a:r>
              <a:rPr lang="en-US" sz="3600" dirty="0" smtClean="0"/>
              <a:t>Consider the problem from multiple viewpoints</a:t>
            </a:r>
          </a:p>
          <a:p>
            <a:r>
              <a:rPr lang="en-US" sz="3600" dirty="0" smtClean="0"/>
              <a:t>What key priorities and values are involved? </a:t>
            </a:r>
          </a:p>
          <a:p>
            <a:r>
              <a:rPr lang="en-US" sz="3600" dirty="0" smtClean="0"/>
              <a:t>What outcome do you want? What does success ‘look like’?</a:t>
            </a:r>
          </a:p>
          <a:p>
            <a:pPr lvl="1"/>
            <a:endParaRPr lang="en-US" sz="3600" dirty="0" smtClean="0"/>
          </a:p>
        </p:txBody>
      </p:sp>
    </p:spTree>
    <p:extLst>
      <p:ext uri="{BB962C8B-B14F-4D97-AF65-F5344CB8AC3E}">
        <p14:creationId xmlns:p14="http://schemas.microsoft.com/office/powerpoint/2010/main" val="2990096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781" y="67253"/>
            <a:ext cx="10515600" cy="1034184"/>
          </a:xfrm>
        </p:spPr>
        <p:txBody>
          <a:bodyPr vert="horz" lIns="91440" tIns="45720" rIns="91440" bIns="45720" rtlCol="0" anchor="ctr">
            <a:normAutofit/>
          </a:bodyPr>
          <a:lstStyle/>
          <a:p>
            <a:pPr algn="ctr"/>
            <a:r>
              <a:rPr lang="en-US" b="1" dirty="0" smtClean="0">
                <a:solidFill>
                  <a:schemeClr val="accent6">
                    <a:lumMod val="75000"/>
                  </a:schemeClr>
                </a:solidFill>
              </a:rPr>
              <a:t>2 Weigh </a:t>
            </a:r>
            <a:r>
              <a:rPr lang="en-US" b="1" dirty="0" smtClean="0">
                <a:solidFill>
                  <a:schemeClr val="accent6">
                    <a:lumMod val="75000"/>
                  </a:schemeClr>
                </a:solidFill>
              </a:rPr>
              <a:t>the Options</a:t>
            </a:r>
            <a:endParaRPr lang="en-US" b="1" dirty="0">
              <a:solidFill>
                <a:schemeClr val="accent6">
                  <a:lumMod val="75000"/>
                </a:schemeClr>
              </a:solidFill>
            </a:endParaRPr>
          </a:p>
        </p:txBody>
      </p:sp>
      <p:sp>
        <p:nvSpPr>
          <p:cNvPr id="3" name="Content Placeholder 2"/>
          <p:cNvSpPr>
            <a:spLocks noGrp="1"/>
          </p:cNvSpPr>
          <p:nvPr>
            <p:ph idx="1"/>
          </p:nvPr>
        </p:nvSpPr>
        <p:spPr>
          <a:xfrm>
            <a:off x="235527" y="907473"/>
            <a:ext cx="11859491" cy="5881254"/>
          </a:xfrm>
        </p:spPr>
        <p:txBody>
          <a:bodyPr>
            <a:normAutofit/>
          </a:bodyPr>
          <a:lstStyle/>
          <a:p>
            <a:r>
              <a:rPr lang="en-US" sz="3600" dirty="0" smtClean="0"/>
              <a:t>Make sure possible plans actually address the problem in the way you want.</a:t>
            </a:r>
          </a:p>
          <a:p>
            <a:r>
              <a:rPr lang="en-US" sz="3600" dirty="0" smtClean="0"/>
              <a:t>Avoid narrow framing; consider “and” instead of “either/or” decisions</a:t>
            </a:r>
          </a:p>
          <a:p>
            <a:r>
              <a:rPr lang="en-US" sz="3600" dirty="0" smtClean="0"/>
              <a:t>Make sure you have someone pitch the opposing view if one plan is gaining support</a:t>
            </a:r>
          </a:p>
          <a:p>
            <a:pPr lvl="1"/>
            <a:r>
              <a:rPr lang="en-US" sz="3200" dirty="0" smtClean="0"/>
              <a:t>Avoid group think</a:t>
            </a:r>
          </a:p>
          <a:p>
            <a:r>
              <a:rPr lang="en-US" sz="3600" dirty="0" smtClean="0"/>
              <a:t>Reality test your assumptions – be careful not to work in pure </a:t>
            </a:r>
            <a:r>
              <a:rPr lang="en-US" sz="3600" dirty="0" err="1" smtClean="0"/>
              <a:t>theoreticals</a:t>
            </a:r>
            <a:endParaRPr lang="en-US" sz="3600" dirty="0" smtClean="0"/>
          </a:p>
          <a:p>
            <a:pPr lvl="1"/>
            <a:endParaRPr lang="en-US" sz="3600" dirty="0" smtClean="0"/>
          </a:p>
        </p:txBody>
      </p:sp>
    </p:spTree>
    <p:extLst>
      <p:ext uri="{BB962C8B-B14F-4D97-AF65-F5344CB8AC3E}">
        <p14:creationId xmlns:p14="http://schemas.microsoft.com/office/powerpoint/2010/main" val="654936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781" y="67253"/>
            <a:ext cx="10515600" cy="1034184"/>
          </a:xfrm>
        </p:spPr>
        <p:txBody>
          <a:bodyPr vert="horz" lIns="91440" tIns="45720" rIns="91440" bIns="45720" rtlCol="0" anchor="ctr">
            <a:normAutofit/>
          </a:bodyPr>
          <a:lstStyle/>
          <a:p>
            <a:pPr algn="ctr"/>
            <a:r>
              <a:rPr lang="en-US" b="1" dirty="0" smtClean="0">
                <a:solidFill>
                  <a:schemeClr val="accent6">
                    <a:lumMod val="75000"/>
                  </a:schemeClr>
                </a:solidFill>
              </a:rPr>
              <a:t>3 Create </a:t>
            </a:r>
            <a:r>
              <a:rPr lang="en-US" b="1" dirty="0" smtClean="0">
                <a:solidFill>
                  <a:schemeClr val="accent6">
                    <a:lumMod val="75000"/>
                  </a:schemeClr>
                </a:solidFill>
              </a:rPr>
              <a:t>Plan</a:t>
            </a:r>
            <a:endParaRPr lang="en-US" b="1" dirty="0">
              <a:solidFill>
                <a:schemeClr val="accent6">
                  <a:lumMod val="75000"/>
                </a:schemeClr>
              </a:solidFill>
            </a:endParaRPr>
          </a:p>
        </p:txBody>
      </p:sp>
      <p:sp>
        <p:nvSpPr>
          <p:cNvPr id="3" name="Content Placeholder 2"/>
          <p:cNvSpPr>
            <a:spLocks noGrp="1"/>
          </p:cNvSpPr>
          <p:nvPr>
            <p:ph idx="1"/>
          </p:nvPr>
        </p:nvSpPr>
        <p:spPr>
          <a:xfrm>
            <a:off x="235527" y="907473"/>
            <a:ext cx="11859491" cy="5881254"/>
          </a:xfrm>
        </p:spPr>
        <p:txBody>
          <a:bodyPr>
            <a:normAutofit/>
          </a:bodyPr>
          <a:lstStyle/>
          <a:p>
            <a:r>
              <a:rPr lang="en-US" sz="3600" dirty="0" smtClean="0"/>
              <a:t>Re-evaluate key components of the plan in the context of all available info/data</a:t>
            </a:r>
          </a:p>
          <a:p>
            <a:r>
              <a:rPr lang="en-US" sz="3600" dirty="0" smtClean="0"/>
              <a:t>Seek additional input and encourage productive disagreement</a:t>
            </a:r>
          </a:p>
          <a:p>
            <a:r>
              <a:rPr lang="en-US" sz="3600" dirty="0" smtClean="0"/>
              <a:t>Do ‘pre-mortem’; look around the corner for problems</a:t>
            </a:r>
          </a:p>
          <a:p>
            <a:pPr lvl="1"/>
            <a:r>
              <a:rPr lang="en-US" sz="3200" dirty="0" smtClean="0"/>
              <a:t>“If something goes wrong with this plan, what will it be?”</a:t>
            </a:r>
          </a:p>
          <a:p>
            <a:r>
              <a:rPr lang="en-US" sz="3600" dirty="0" smtClean="0"/>
              <a:t>Decide in advance how you will evaluate success</a:t>
            </a:r>
          </a:p>
          <a:p>
            <a:r>
              <a:rPr lang="en-US" sz="3600" dirty="0" smtClean="0"/>
              <a:t>Be aware of ‘implementation dip’</a:t>
            </a:r>
          </a:p>
          <a:p>
            <a:r>
              <a:rPr lang="en-US" sz="3600" dirty="0" smtClean="0"/>
              <a:t>Ensure the </a:t>
            </a:r>
            <a:r>
              <a:rPr lang="en-US" sz="3600" i="1" dirty="0" smtClean="0"/>
              <a:t>process </a:t>
            </a:r>
            <a:r>
              <a:rPr lang="en-US" sz="3600" dirty="0" smtClean="0"/>
              <a:t>is appropriate and will be accepted by stakeholders</a:t>
            </a:r>
          </a:p>
          <a:p>
            <a:pPr lvl="1"/>
            <a:endParaRPr lang="en-US" sz="3600" dirty="0" smtClean="0"/>
          </a:p>
        </p:txBody>
      </p:sp>
    </p:spTree>
    <p:extLst>
      <p:ext uri="{BB962C8B-B14F-4D97-AF65-F5344CB8AC3E}">
        <p14:creationId xmlns:p14="http://schemas.microsoft.com/office/powerpoint/2010/main" val="390037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781" y="67253"/>
            <a:ext cx="10515600" cy="1034184"/>
          </a:xfrm>
        </p:spPr>
        <p:txBody>
          <a:bodyPr vert="horz" lIns="91440" tIns="45720" rIns="91440" bIns="45720" rtlCol="0" anchor="ctr">
            <a:normAutofit/>
          </a:bodyPr>
          <a:lstStyle/>
          <a:p>
            <a:pPr algn="ctr"/>
            <a:r>
              <a:rPr lang="en-US" b="1" dirty="0" smtClean="0">
                <a:solidFill>
                  <a:schemeClr val="accent6">
                    <a:lumMod val="75000"/>
                  </a:schemeClr>
                </a:solidFill>
              </a:rPr>
              <a:t>4 Gain </a:t>
            </a:r>
            <a:r>
              <a:rPr lang="en-US" b="1" dirty="0" smtClean="0">
                <a:solidFill>
                  <a:schemeClr val="accent6">
                    <a:lumMod val="75000"/>
                  </a:schemeClr>
                </a:solidFill>
              </a:rPr>
              <a:t>Support</a:t>
            </a:r>
            <a:endParaRPr lang="en-US" b="1" dirty="0">
              <a:solidFill>
                <a:schemeClr val="accent6">
                  <a:lumMod val="75000"/>
                </a:schemeClr>
              </a:solidFill>
            </a:endParaRPr>
          </a:p>
        </p:txBody>
      </p:sp>
      <p:sp>
        <p:nvSpPr>
          <p:cNvPr id="3" name="Content Placeholder 2"/>
          <p:cNvSpPr>
            <a:spLocks noGrp="1"/>
          </p:cNvSpPr>
          <p:nvPr>
            <p:ph idx="1"/>
          </p:nvPr>
        </p:nvSpPr>
        <p:spPr>
          <a:xfrm>
            <a:off x="235527" y="907473"/>
            <a:ext cx="11859491" cy="5881254"/>
          </a:xfrm>
        </p:spPr>
        <p:txBody>
          <a:bodyPr>
            <a:normAutofit fontScale="92500" lnSpcReduction="10000"/>
          </a:bodyPr>
          <a:lstStyle/>
          <a:p>
            <a:r>
              <a:rPr lang="en-US" sz="3600" dirty="0" smtClean="0"/>
              <a:t>Even a great plan can fail simply from lack of support</a:t>
            </a:r>
          </a:p>
          <a:p>
            <a:r>
              <a:rPr lang="en-US" sz="3600" dirty="0" smtClean="0"/>
              <a:t>Consider the expectations, hopes, and concerns of all your stakeholders</a:t>
            </a:r>
          </a:p>
          <a:p>
            <a:r>
              <a:rPr lang="en-US" sz="3600" dirty="0" smtClean="0"/>
              <a:t>Tell a story with intellectual and emotional connection; show the path forward</a:t>
            </a:r>
          </a:p>
          <a:p>
            <a:r>
              <a:rPr lang="en-US" sz="3600" dirty="0" smtClean="0"/>
              <a:t>The more argument you anticipate, the more data-rich your presentation needs to be</a:t>
            </a:r>
          </a:p>
          <a:p>
            <a:r>
              <a:rPr lang="en-US" sz="3600" dirty="0" smtClean="0"/>
              <a:t>Don’t leave room for confusion; whether they agree or not, they need to understand</a:t>
            </a:r>
          </a:p>
          <a:p>
            <a:r>
              <a:rPr lang="en-US" sz="3600" dirty="0" smtClean="0"/>
              <a:t>If you are proposing a substantial change, you need to create a sense of need/urgency</a:t>
            </a:r>
          </a:p>
          <a:p>
            <a:r>
              <a:rPr lang="en-US" sz="3600" dirty="0" smtClean="0"/>
              <a:t>Work on the ‘rollout’ as seriously as you worked on the plan</a:t>
            </a:r>
          </a:p>
          <a:p>
            <a:pPr lvl="1"/>
            <a:endParaRPr lang="en-US" sz="3600" dirty="0" smtClean="0"/>
          </a:p>
        </p:txBody>
      </p:sp>
    </p:spTree>
    <p:extLst>
      <p:ext uri="{BB962C8B-B14F-4D97-AF65-F5344CB8AC3E}">
        <p14:creationId xmlns:p14="http://schemas.microsoft.com/office/powerpoint/2010/main" val="412594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781" y="67253"/>
            <a:ext cx="10515600" cy="1034184"/>
          </a:xfrm>
        </p:spPr>
        <p:txBody>
          <a:bodyPr vert="horz" lIns="91440" tIns="45720" rIns="91440" bIns="45720" rtlCol="0" anchor="ctr">
            <a:normAutofit/>
          </a:bodyPr>
          <a:lstStyle/>
          <a:p>
            <a:pPr algn="ctr"/>
            <a:r>
              <a:rPr lang="en-US" b="1" dirty="0" smtClean="0">
                <a:solidFill>
                  <a:schemeClr val="accent6">
                    <a:lumMod val="75000"/>
                  </a:schemeClr>
                </a:solidFill>
              </a:rPr>
              <a:t>5 Implement </a:t>
            </a:r>
            <a:r>
              <a:rPr lang="en-US" b="1" dirty="0" smtClean="0">
                <a:solidFill>
                  <a:schemeClr val="accent6">
                    <a:lumMod val="75000"/>
                  </a:schemeClr>
                </a:solidFill>
              </a:rPr>
              <a:t>the Solution</a:t>
            </a:r>
            <a:endParaRPr lang="en-US" b="1" dirty="0">
              <a:solidFill>
                <a:schemeClr val="accent6">
                  <a:lumMod val="75000"/>
                </a:schemeClr>
              </a:solidFill>
            </a:endParaRPr>
          </a:p>
        </p:txBody>
      </p:sp>
      <p:sp>
        <p:nvSpPr>
          <p:cNvPr id="3" name="Content Placeholder 2"/>
          <p:cNvSpPr>
            <a:spLocks noGrp="1"/>
          </p:cNvSpPr>
          <p:nvPr>
            <p:ph idx="1"/>
          </p:nvPr>
        </p:nvSpPr>
        <p:spPr>
          <a:xfrm>
            <a:off x="235527" y="907473"/>
            <a:ext cx="11859491" cy="5881254"/>
          </a:xfrm>
        </p:spPr>
        <p:txBody>
          <a:bodyPr>
            <a:normAutofit/>
          </a:bodyPr>
          <a:lstStyle/>
          <a:p>
            <a:r>
              <a:rPr lang="en-US" sz="3600" dirty="0" smtClean="0"/>
              <a:t>Make sure the key people involved in the plan understand it well enough to explain it (hearing it once isn’t enough)</a:t>
            </a:r>
          </a:p>
          <a:p>
            <a:r>
              <a:rPr lang="en-US" sz="3600" dirty="0" smtClean="0"/>
              <a:t>People need to know </a:t>
            </a:r>
            <a:r>
              <a:rPr lang="en-US" sz="3600" u="sng" dirty="0" smtClean="0"/>
              <a:t>why</a:t>
            </a:r>
            <a:r>
              <a:rPr lang="en-US" sz="3600" dirty="0" smtClean="0"/>
              <a:t> they are doing things, not just what they are doing</a:t>
            </a:r>
          </a:p>
          <a:p>
            <a:r>
              <a:rPr lang="en-US" sz="3600" dirty="0" smtClean="0"/>
              <a:t>Build capacity in your people; consider what training is needed for success</a:t>
            </a:r>
          </a:p>
          <a:p>
            <a:r>
              <a:rPr lang="en-US" sz="3600" dirty="0" smtClean="0"/>
              <a:t>Make sure people clearly understands their roles</a:t>
            </a:r>
          </a:p>
          <a:p>
            <a:r>
              <a:rPr lang="en-US" sz="3600" dirty="0" smtClean="0"/>
              <a:t>Delegate, don’t abdicate (keep track of what’s happening)</a:t>
            </a:r>
          </a:p>
          <a:p>
            <a:r>
              <a:rPr lang="en-US" sz="3600" dirty="0" smtClean="0"/>
              <a:t>Anticipate problems</a:t>
            </a:r>
          </a:p>
          <a:p>
            <a:pPr lvl="1"/>
            <a:endParaRPr lang="en-US" sz="3600" dirty="0" smtClean="0"/>
          </a:p>
        </p:txBody>
      </p:sp>
    </p:spTree>
    <p:extLst>
      <p:ext uri="{BB962C8B-B14F-4D97-AF65-F5344CB8AC3E}">
        <p14:creationId xmlns:p14="http://schemas.microsoft.com/office/powerpoint/2010/main" val="200650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781" y="67253"/>
            <a:ext cx="10515600" cy="1034184"/>
          </a:xfrm>
        </p:spPr>
        <p:txBody>
          <a:bodyPr vert="horz" lIns="91440" tIns="45720" rIns="91440" bIns="45720" rtlCol="0" anchor="ctr">
            <a:normAutofit/>
          </a:bodyPr>
          <a:lstStyle/>
          <a:p>
            <a:pPr algn="ctr"/>
            <a:r>
              <a:rPr lang="en-US" b="1" dirty="0" smtClean="0">
                <a:solidFill>
                  <a:schemeClr val="accent6">
                    <a:lumMod val="75000"/>
                  </a:schemeClr>
                </a:solidFill>
              </a:rPr>
              <a:t>6 Monitor </a:t>
            </a:r>
            <a:r>
              <a:rPr lang="en-US" b="1" dirty="0" smtClean="0">
                <a:solidFill>
                  <a:schemeClr val="accent6">
                    <a:lumMod val="75000"/>
                  </a:schemeClr>
                </a:solidFill>
              </a:rPr>
              <a:t>and Evaluate</a:t>
            </a:r>
            <a:endParaRPr lang="en-US" b="1" dirty="0">
              <a:solidFill>
                <a:schemeClr val="accent6">
                  <a:lumMod val="75000"/>
                </a:schemeClr>
              </a:solidFill>
            </a:endParaRPr>
          </a:p>
        </p:txBody>
      </p:sp>
      <p:sp>
        <p:nvSpPr>
          <p:cNvPr id="3" name="Content Placeholder 2"/>
          <p:cNvSpPr>
            <a:spLocks noGrp="1"/>
          </p:cNvSpPr>
          <p:nvPr>
            <p:ph idx="1"/>
          </p:nvPr>
        </p:nvSpPr>
        <p:spPr>
          <a:xfrm>
            <a:off x="235527" y="907473"/>
            <a:ext cx="11859491" cy="5881254"/>
          </a:xfrm>
        </p:spPr>
        <p:txBody>
          <a:bodyPr>
            <a:normAutofit/>
          </a:bodyPr>
          <a:lstStyle/>
          <a:p>
            <a:r>
              <a:rPr lang="en-US" sz="3600" dirty="0" smtClean="0"/>
              <a:t>For plans that are supposed to last, check progress and success continuously</a:t>
            </a:r>
          </a:p>
          <a:p>
            <a:r>
              <a:rPr lang="en-US" sz="3600" dirty="0" smtClean="0"/>
              <a:t>If it isn’t working, end it officially</a:t>
            </a:r>
          </a:p>
          <a:p>
            <a:pPr lvl="1"/>
            <a:r>
              <a:rPr lang="en-US" sz="3200" dirty="0" smtClean="0"/>
              <a:t>If new plans fade away because they don’t work, you lose credibility for next time. Address it and fix the problem.</a:t>
            </a:r>
          </a:p>
          <a:p>
            <a:r>
              <a:rPr lang="en-US" sz="3600" dirty="0" smtClean="0"/>
              <a:t>If it is working, make sure the range of stakeholders are aware. Sometimes you only see what you are involved in…</a:t>
            </a:r>
          </a:p>
          <a:p>
            <a:r>
              <a:rPr lang="en-US" sz="3600" b="1" dirty="0" smtClean="0"/>
              <a:t>Share credit generously, don’t assign blame</a:t>
            </a:r>
          </a:p>
          <a:p>
            <a:r>
              <a:rPr lang="en-US" sz="3600" dirty="0" smtClean="0"/>
              <a:t>Re-evaluate and look for improvements</a:t>
            </a:r>
          </a:p>
          <a:p>
            <a:r>
              <a:rPr lang="en-US" sz="3600" dirty="0" smtClean="0"/>
              <a:t>“Inspect what you expect”</a:t>
            </a:r>
          </a:p>
          <a:p>
            <a:pPr lvl="1"/>
            <a:endParaRPr lang="en-US" sz="3600" dirty="0" smtClean="0"/>
          </a:p>
        </p:txBody>
      </p:sp>
    </p:spTree>
    <p:extLst>
      <p:ext uri="{BB962C8B-B14F-4D97-AF65-F5344CB8AC3E}">
        <p14:creationId xmlns:p14="http://schemas.microsoft.com/office/powerpoint/2010/main" val="1161545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781" y="67253"/>
            <a:ext cx="10515600" cy="1034184"/>
          </a:xfrm>
        </p:spPr>
        <p:txBody>
          <a:bodyPr vert="horz" lIns="91440" tIns="45720" rIns="91440" bIns="45720" rtlCol="0" anchor="ctr">
            <a:normAutofit/>
          </a:bodyPr>
          <a:lstStyle/>
          <a:p>
            <a:pPr algn="ctr"/>
            <a:r>
              <a:rPr lang="en-US" b="1" dirty="0" smtClean="0">
                <a:solidFill>
                  <a:schemeClr val="accent6">
                    <a:lumMod val="75000"/>
                  </a:schemeClr>
                </a:solidFill>
              </a:rPr>
              <a:t>6 Monitor </a:t>
            </a:r>
            <a:r>
              <a:rPr lang="en-US" b="1" dirty="0" smtClean="0">
                <a:solidFill>
                  <a:schemeClr val="accent6">
                    <a:lumMod val="75000"/>
                  </a:schemeClr>
                </a:solidFill>
              </a:rPr>
              <a:t>and Evaluate</a:t>
            </a:r>
            <a:endParaRPr lang="en-US" b="1" dirty="0">
              <a:solidFill>
                <a:schemeClr val="accent6">
                  <a:lumMod val="75000"/>
                </a:schemeClr>
              </a:solidFill>
            </a:endParaRPr>
          </a:p>
        </p:txBody>
      </p:sp>
      <p:sp>
        <p:nvSpPr>
          <p:cNvPr id="3" name="Content Placeholder 2"/>
          <p:cNvSpPr>
            <a:spLocks noGrp="1"/>
          </p:cNvSpPr>
          <p:nvPr>
            <p:ph idx="1"/>
          </p:nvPr>
        </p:nvSpPr>
        <p:spPr>
          <a:xfrm>
            <a:off x="235527" y="907473"/>
            <a:ext cx="11859491" cy="5881254"/>
          </a:xfrm>
        </p:spPr>
        <p:txBody>
          <a:bodyPr>
            <a:normAutofit/>
          </a:bodyPr>
          <a:lstStyle/>
          <a:p>
            <a:r>
              <a:rPr lang="en-US" sz="3600" dirty="0" smtClean="0"/>
              <a:t>For plans that are supposed to last, check progress and success continuously</a:t>
            </a:r>
          </a:p>
          <a:p>
            <a:r>
              <a:rPr lang="en-US" sz="3600" dirty="0" smtClean="0"/>
              <a:t>If it isn’t working, end it officially</a:t>
            </a:r>
          </a:p>
          <a:p>
            <a:pPr lvl="1"/>
            <a:r>
              <a:rPr lang="en-US" sz="3200" dirty="0" smtClean="0"/>
              <a:t>If new plans fade away because they don’t work, you lose credibility for next time. Address it and fix the problem.</a:t>
            </a:r>
          </a:p>
          <a:p>
            <a:r>
              <a:rPr lang="en-US" sz="3600" dirty="0" smtClean="0"/>
              <a:t>If it is working, make sure the range of stakeholders are aware. Sometimes you only see what you are involved in…</a:t>
            </a:r>
          </a:p>
          <a:p>
            <a:r>
              <a:rPr lang="en-US" sz="3600" b="1" dirty="0" smtClean="0"/>
              <a:t>Share credit generously, don’t assign blame</a:t>
            </a:r>
          </a:p>
          <a:p>
            <a:r>
              <a:rPr lang="en-US" sz="3600" dirty="0" smtClean="0"/>
              <a:t>Re-evaluate and look for improvements</a:t>
            </a:r>
          </a:p>
          <a:p>
            <a:r>
              <a:rPr lang="en-US" sz="3600" dirty="0" smtClean="0"/>
              <a:t>“Inspect what you expect”</a:t>
            </a:r>
          </a:p>
          <a:p>
            <a:pPr lvl="1"/>
            <a:endParaRPr lang="en-US" sz="3600" dirty="0" smtClean="0"/>
          </a:p>
        </p:txBody>
      </p:sp>
    </p:spTree>
    <p:extLst>
      <p:ext uri="{BB962C8B-B14F-4D97-AF65-F5344CB8AC3E}">
        <p14:creationId xmlns:p14="http://schemas.microsoft.com/office/powerpoint/2010/main" val="142218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781" y="67253"/>
            <a:ext cx="10515600" cy="1034184"/>
          </a:xfrm>
        </p:spPr>
        <p:txBody>
          <a:bodyPr vert="horz" lIns="91440" tIns="45720" rIns="91440" bIns="45720" rtlCol="0" anchor="ctr">
            <a:normAutofit/>
          </a:bodyPr>
          <a:lstStyle/>
          <a:p>
            <a:pPr algn="ctr"/>
            <a:r>
              <a:rPr lang="en-US" b="1" dirty="0" smtClean="0">
                <a:solidFill>
                  <a:schemeClr val="accent6">
                    <a:lumMod val="75000"/>
                  </a:schemeClr>
                </a:solidFill>
              </a:rPr>
              <a:t>A useful strategy when used appropriately…</a:t>
            </a:r>
            <a:endParaRPr lang="en-US" b="1" dirty="0">
              <a:solidFill>
                <a:schemeClr val="accent6">
                  <a:lumMod val="75000"/>
                </a:schemeClr>
              </a:solidFill>
            </a:endParaRPr>
          </a:p>
        </p:txBody>
      </p:sp>
      <p:sp>
        <p:nvSpPr>
          <p:cNvPr id="3" name="Content Placeholder 2"/>
          <p:cNvSpPr>
            <a:spLocks noGrp="1"/>
          </p:cNvSpPr>
          <p:nvPr>
            <p:ph idx="1"/>
          </p:nvPr>
        </p:nvSpPr>
        <p:spPr>
          <a:xfrm>
            <a:off x="235527" y="1042737"/>
            <a:ext cx="11859491" cy="5745990"/>
          </a:xfrm>
        </p:spPr>
        <p:txBody>
          <a:bodyPr>
            <a:normAutofit/>
          </a:bodyPr>
          <a:lstStyle/>
          <a:p>
            <a:r>
              <a:rPr lang="en-US" sz="3600" dirty="0" smtClean="0"/>
              <a:t>“Fire bullets, then cannonballs”</a:t>
            </a:r>
          </a:p>
          <a:p>
            <a:pPr lvl="1"/>
            <a:r>
              <a:rPr lang="en-US" sz="3200" dirty="0" smtClean="0"/>
              <a:t>If a major plan, strategy, initiative in the organization would have significant cost (time, training, money, risk, </a:t>
            </a:r>
            <a:r>
              <a:rPr lang="en-US" sz="3200" dirty="0" err="1" smtClean="0"/>
              <a:t>etc</a:t>
            </a:r>
            <a:r>
              <a:rPr lang="en-US" sz="3200" dirty="0" smtClean="0"/>
              <a:t>) consider if you can conduct a smaller scale trial before a full launch</a:t>
            </a:r>
          </a:p>
          <a:p>
            <a:pPr lvl="1"/>
            <a:r>
              <a:rPr lang="en-US" sz="3200" dirty="0" smtClean="0"/>
              <a:t>Evaluate level of success and determine whether to implement fully, adjust, or cancel entirely.</a:t>
            </a:r>
          </a:p>
          <a:p>
            <a:pPr lvl="1"/>
            <a:r>
              <a:rPr lang="en-US" sz="3200" dirty="0" smtClean="0"/>
              <a:t>Oftentimes people are scared to run tests like this because they worry they will fail. That’s the POINT. </a:t>
            </a:r>
          </a:p>
          <a:p>
            <a:pPr lvl="2"/>
            <a:r>
              <a:rPr lang="en-US" sz="2800" dirty="0" smtClean="0"/>
              <a:t>Sometimes people want to jump in on splashy changes that will “solve everything”. </a:t>
            </a:r>
          </a:p>
          <a:p>
            <a:pPr lvl="1"/>
            <a:r>
              <a:rPr lang="en-US" sz="3200" dirty="0" smtClean="0"/>
              <a:t>Avoid rushing into major changes without proper reality testing	</a:t>
            </a:r>
          </a:p>
          <a:p>
            <a:pPr lvl="1"/>
            <a:endParaRPr lang="en-US" sz="3600" dirty="0" smtClean="0"/>
          </a:p>
        </p:txBody>
      </p:sp>
    </p:spTree>
    <p:extLst>
      <p:ext uri="{BB962C8B-B14F-4D97-AF65-F5344CB8AC3E}">
        <p14:creationId xmlns:p14="http://schemas.microsoft.com/office/powerpoint/2010/main" val="1247048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066800" y="152400"/>
            <a:ext cx="10972800" cy="914400"/>
          </a:xfrm>
        </p:spPr>
        <p:txBody>
          <a:bodyPr>
            <a:noAutofit/>
          </a:bodyPr>
          <a:lstStyle/>
          <a:p>
            <a:pPr algn="ctr"/>
            <a:r>
              <a:rPr lang="en-US" sz="4800" b="1" dirty="0" smtClean="0">
                <a:solidFill>
                  <a:schemeClr val="accent6">
                    <a:lumMod val="75000"/>
                  </a:schemeClr>
                </a:solidFill>
              </a:rPr>
              <a:t>While talking about not making big change without justification…</a:t>
            </a:r>
            <a:endParaRPr lang="en-US" sz="4800" b="1" dirty="0">
              <a:solidFill>
                <a:schemeClr val="accent6">
                  <a:lumMod val="75000"/>
                </a:schemeClr>
              </a:solidFill>
            </a:endParaRPr>
          </a:p>
        </p:txBody>
      </p:sp>
      <p:sp>
        <p:nvSpPr>
          <p:cNvPr id="14" name="Content Placeholder 13"/>
          <p:cNvSpPr>
            <a:spLocks noGrp="1"/>
          </p:cNvSpPr>
          <p:nvPr>
            <p:ph idx="1"/>
          </p:nvPr>
        </p:nvSpPr>
        <p:spPr>
          <a:xfrm>
            <a:off x="533401" y="1235242"/>
            <a:ext cx="11506201" cy="5470358"/>
          </a:xfrm>
        </p:spPr>
        <p:txBody>
          <a:bodyPr>
            <a:normAutofit/>
          </a:bodyPr>
          <a:lstStyle/>
          <a:p>
            <a:r>
              <a:rPr lang="en-US" sz="3600" dirty="0" smtClean="0"/>
              <a:t>“The Flywheel”</a:t>
            </a:r>
          </a:p>
          <a:p>
            <a:r>
              <a:rPr lang="en-US" sz="3600" dirty="0" smtClean="0"/>
              <a:t>Flywheels </a:t>
            </a:r>
            <a:r>
              <a:rPr lang="en-US" sz="3600" dirty="0"/>
              <a:t>work great when you have a consistent purpose…not so good if you keep changing directions</a:t>
            </a:r>
          </a:p>
          <a:p>
            <a:pPr marL="45706" indent="0">
              <a:buNone/>
            </a:pPr>
            <a:endParaRPr lang="en-US" sz="3600" dirty="0"/>
          </a:p>
          <a:p>
            <a:pPr marL="45706" indent="0">
              <a:buNone/>
            </a:pPr>
            <a:r>
              <a:rPr lang="en-US" sz="3600" dirty="0">
                <a:latin typeface="Agency FB" panose="020B0503020202020204" pitchFamily="34" charset="0"/>
              </a:rPr>
              <a:t>					Since 2001…</a:t>
            </a:r>
          </a:p>
          <a:p>
            <a:pPr marL="45706" indent="0">
              <a:buNone/>
            </a:pPr>
            <a:endParaRPr lang="en-US" sz="3600" dirty="0">
              <a:latin typeface="Agency FB" panose="020B0503020202020204" pitchFamily="34" charset="0"/>
            </a:endParaRPr>
          </a:p>
          <a:p>
            <a:pPr marL="45706" indent="0">
              <a:buNone/>
            </a:pPr>
            <a:r>
              <a:rPr lang="en-US" sz="3600" dirty="0">
                <a:latin typeface="Agency FB" panose="020B0503020202020204" pitchFamily="34" charset="0"/>
              </a:rPr>
              <a:t>11 head coach changes 					0 head coach changes	</a:t>
            </a:r>
          </a:p>
          <a:p>
            <a:pPr marL="45706" indent="0">
              <a:buNone/>
            </a:pPr>
            <a:r>
              <a:rPr lang="en-US" sz="3600" dirty="0">
                <a:latin typeface="Agency FB" panose="020B0503020202020204" pitchFamily="34" charset="0"/>
              </a:rPr>
              <a:t>7 playoff wins						140 playoff wins</a:t>
            </a:r>
          </a:p>
          <a:p>
            <a:pPr marL="45706" indent="0">
              <a:buNone/>
            </a:pPr>
            <a:endParaRPr lang="en-US" dirty="0"/>
          </a:p>
          <a:p>
            <a:pPr marL="45706" indent="0">
              <a:buNone/>
            </a:pP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1548" y="4556125"/>
            <a:ext cx="1905000" cy="154305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39326" y="4711867"/>
            <a:ext cx="1905000" cy="857250"/>
          </a:xfrm>
          <a:prstGeom prst="rect">
            <a:avLst/>
          </a:prstGeom>
        </p:spPr>
      </p:pic>
    </p:spTree>
    <p:extLst>
      <p:ext uri="{BB962C8B-B14F-4D97-AF65-F5344CB8AC3E}">
        <p14:creationId xmlns:p14="http://schemas.microsoft.com/office/powerpoint/2010/main" val="2973649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7381"/>
            <a:ext cx="10515600" cy="924179"/>
          </a:xfrm>
        </p:spPr>
        <p:txBody>
          <a:bodyPr vert="horz" lIns="91440" tIns="45720" rIns="91440" bIns="45720" rtlCol="0" anchor="ctr">
            <a:normAutofit/>
          </a:bodyPr>
          <a:lstStyle/>
          <a:p>
            <a:pPr algn="ctr"/>
            <a:r>
              <a:rPr lang="en-US" sz="4800" b="1" dirty="0" smtClean="0">
                <a:solidFill>
                  <a:schemeClr val="accent6">
                    <a:lumMod val="75000"/>
                  </a:schemeClr>
                </a:solidFill>
              </a:rPr>
              <a:t>This week’s reflection activity</a:t>
            </a:r>
            <a:endParaRPr lang="en-US" sz="4800" b="1" dirty="0">
              <a:solidFill>
                <a:schemeClr val="accent6">
                  <a:lumMod val="75000"/>
                </a:schemeClr>
              </a:solidFill>
            </a:endParaRPr>
          </a:p>
        </p:txBody>
      </p:sp>
      <p:sp>
        <p:nvSpPr>
          <p:cNvPr id="3" name="Content Placeholder 2"/>
          <p:cNvSpPr>
            <a:spLocks noGrp="1"/>
          </p:cNvSpPr>
          <p:nvPr>
            <p:ph idx="1"/>
          </p:nvPr>
        </p:nvSpPr>
        <p:spPr>
          <a:xfrm>
            <a:off x="92148" y="1051560"/>
            <a:ext cx="12099851" cy="5751575"/>
          </a:xfrm>
        </p:spPr>
        <p:txBody>
          <a:bodyPr>
            <a:normAutofit/>
          </a:bodyPr>
          <a:lstStyle/>
          <a:p>
            <a:r>
              <a:rPr lang="en-US" dirty="0" smtClean="0"/>
              <a:t>Select a large scale problem that you consider relevant and interesting (options could include reopening schools, controlling COVID-19 spread in the community, changing police department policies, addressing racial disparities, making decisions about confederate monuments, </a:t>
            </a:r>
            <a:r>
              <a:rPr lang="en-US" dirty="0" err="1" smtClean="0"/>
              <a:t>etc</a:t>
            </a:r>
            <a:r>
              <a:rPr lang="en-US" dirty="0" smtClean="0"/>
              <a:t>).</a:t>
            </a:r>
          </a:p>
          <a:p>
            <a:r>
              <a:rPr lang="en-US" dirty="0" smtClean="0"/>
              <a:t>Use the “Decision-Making Process” file (posted in the file library at the bottom of our summer institutes webpage) to think through how you would address your selected problem if you were a leader in government or agency in a position to act. </a:t>
            </a:r>
          </a:p>
          <a:p>
            <a:r>
              <a:rPr lang="en-US" dirty="0" smtClean="0"/>
              <a:t>While it could be a good exercise to brainstorm possible solutions and work on a hypothetical plan, perhaps more important is you thinking through how you would address the steps and suggestions given in the file.</a:t>
            </a:r>
          </a:p>
          <a:p>
            <a:r>
              <a:rPr lang="en-US" dirty="0" smtClean="0"/>
              <a:t>If you wish: I would encourage you to type out your ideas and brainstorming for future discussion/presentation to your peers.</a:t>
            </a:r>
            <a:endParaRPr lang="en-US" dirty="0"/>
          </a:p>
        </p:txBody>
      </p:sp>
    </p:spTree>
    <p:extLst>
      <p:ext uri="{BB962C8B-B14F-4D97-AF65-F5344CB8AC3E}">
        <p14:creationId xmlns:p14="http://schemas.microsoft.com/office/powerpoint/2010/main" val="815509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b="1" dirty="0">
                <a:solidFill>
                  <a:schemeClr val="accent6">
                    <a:lumMod val="75000"/>
                  </a:schemeClr>
                </a:solidFill>
              </a:rPr>
              <a:t>Today’s Topic: </a:t>
            </a:r>
            <a:r>
              <a:rPr lang="en-US" b="1" dirty="0" smtClean="0">
                <a:solidFill>
                  <a:schemeClr val="accent6">
                    <a:lumMod val="75000"/>
                  </a:schemeClr>
                </a:solidFill>
              </a:rPr>
              <a:t>Making Difficult Decisions</a:t>
            </a:r>
            <a:endParaRPr lang="en-US" b="1" dirty="0">
              <a:solidFill>
                <a:schemeClr val="accent6">
                  <a:lumMod val="75000"/>
                </a:schemeClr>
              </a:solidFill>
            </a:endParaRPr>
          </a:p>
        </p:txBody>
      </p:sp>
      <p:sp>
        <p:nvSpPr>
          <p:cNvPr id="3" name="Content Placeholder 2"/>
          <p:cNvSpPr>
            <a:spLocks noGrp="1"/>
          </p:cNvSpPr>
          <p:nvPr>
            <p:ph idx="1"/>
          </p:nvPr>
        </p:nvSpPr>
        <p:spPr>
          <a:xfrm>
            <a:off x="838200" y="1454484"/>
            <a:ext cx="10515600" cy="5240421"/>
          </a:xfrm>
        </p:spPr>
        <p:txBody>
          <a:bodyPr>
            <a:normAutofit fontScale="92500" lnSpcReduction="10000"/>
          </a:bodyPr>
          <a:lstStyle/>
          <a:p>
            <a:r>
              <a:rPr lang="en-US" sz="4000" dirty="0" smtClean="0"/>
              <a:t>Major topics for today</a:t>
            </a:r>
          </a:p>
          <a:p>
            <a:pPr lvl="1"/>
            <a:r>
              <a:rPr lang="en-US" sz="3600" dirty="0" smtClean="0"/>
              <a:t>Review of last week’s session</a:t>
            </a:r>
          </a:p>
          <a:p>
            <a:pPr lvl="1"/>
            <a:r>
              <a:rPr lang="en-US" sz="3600" dirty="0" smtClean="0"/>
              <a:t>Balancing decisiveness and a collaborative approach</a:t>
            </a:r>
          </a:p>
          <a:p>
            <a:pPr lvl="1"/>
            <a:r>
              <a:rPr lang="en-US" sz="3600" dirty="0" smtClean="0"/>
              <a:t>Setting the stage for success</a:t>
            </a:r>
          </a:p>
          <a:p>
            <a:pPr lvl="1"/>
            <a:r>
              <a:rPr lang="en-US" sz="3600" dirty="0" smtClean="0"/>
              <a:t>The decision-making process</a:t>
            </a:r>
          </a:p>
          <a:p>
            <a:pPr lvl="2"/>
            <a:r>
              <a:rPr lang="en-US" sz="3200" dirty="0" smtClean="0"/>
              <a:t>Define the problem</a:t>
            </a:r>
          </a:p>
          <a:p>
            <a:pPr lvl="2"/>
            <a:r>
              <a:rPr lang="en-US" sz="3200" dirty="0" smtClean="0"/>
              <a:t>Weigh the options</a:t>
            </a:r>
          </a:p>
          <a:p>
            <a:pPr lvl="2"/>
            <a:r>
              <a:rPr lang="en-US" sz="3200" dirty="0" smtClean="0"/>
              <a:t>Create a plan</a:t>
            </a:r>
          </a:p>
          <a:p>
            <a:pPr lvl="2"/>
            <a:r>
              <a:rPr lang="en-US" sz="3200" dirty="0" smtClean="0"/>
              <a:t>Gain support</a:t>
            </a:r>
          </a:p>
          <a:p>
            <a:pPr lvl="2"/>
            <a:r>
              <a:rPr lang="en-US" sz="3200" dirty="0" smtClean="0"/>
              <a:t>Implement the solution</a:t>
            </a:r>
          </a:p>
          <a:p>
            <a:pPr lvl="2"/>
            <a:r>
              <a:rPr lang="en-US" sz="3200" dirty="0" smtClean="0"/>
              <a:t>Monitor and evaluate</a:t>
            </a:r>
            <a:endParaRPr lang="en-US" sz="3600" dirty="0"/>
          </a:p>
        </p:txBody>
      </p:sp>
    </p:spTree>
    <p:extLst>
      <p:ext uri="{BB962C8B-B14F-4D97-AF65-F5344CB8AC3E}">
        <p14:creationId xmlns:p14="http://schemas.microsoft.com/office/powerpoint/2010/main" val="292496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b="1" dirty="0" smtClean="0">
                <a:solidFill>
                  <a:schemeClr val="accent6">
                    <a:lumMod val="75000"/>
                  </a:schemeClr>
                </a:solidFill>
              </a:rPr>
              <a:t>Review of Last Week’s Session</a:t>
            </a:r>
            <a:endParaRPr lang="en-US" b="1" dirty="0">
              <a:solidFill>
                <a:schemeClr val="accent6">
                  <a:lumMod val="75000"/>
                </a:schemeClr>
              </a:solidFill>
            </a:endParaRPr>
          </a:p>
        </p:txBody>
      </p:sp>
      <p:sp>
        <p:nvSpPr>
          <p:cNvPr id="3" name="Content Placeholder 2"/>
          <p:cNvSpPr>
            <a:spLocks noGrp="1"/>
          </p:cNvSpPr>
          <p:nvPr>
            <p:ph idx="1"/>
          </p:nvPr>
        </p:nvSpPr>
        <p:spPr>
          <a:xfrm>
            <a:off x="838200" y="1508760"/>
            <a:ext cx="10515600" cy="5111495"/>
          </a:xfrm>
        </p:spPr>
        <p:txBody>
          <a:bodyPr>
            <a:normAutofit/>
          </a:bodyPr>
          <a:lstStyle/>
          <a:p>
            <a:pPr marL="0" indent="0">
              <a:buNone/>
            </a:pPr>
            <a:r>
              <a:rPr lang="en-US" sz="4000" dirty="0" smtClean="0"/>
              <a:t>“Collaborating with Diverse Viewpoints”</a:t>
            </a:r>
          </a:p>
          <a:p>
            <a:pPr lvl="1"/>
            <a:r>
              <a:rPr lang="en-US" sz="3600" dirty="0" smtClean="0"/>
              <a:t>Important of collaboration/what it means</a:t>
            </a:r>
          </a:p>
          <a:p>
            <a:pPr lvl="1"/>
            <a:r>
              <a:rPr lang="en-US" sz="3600" dirty="0" smtClean="0"/>
              <a:t>Building a collaborative culture</a:t>
            </a:r>
          </a:p>
          <a:p>
            <a:pPr lvl="1"/>
            <a:r>
              <a:rPr lang="en-US" sz="3600" dirty="0" smtClean="0"/>
              <a:t>Diversity in teams – related to role, experience, department, </a:t>
            </a:r>
            <a:r>
              <a:rPr lang="en-US" sz="3600" dirty="0" err="1" smtClean="0"/>
              <a:t>etc</a:t>
            </a:r>
            <a:endParaRPr lang="en-US" sz="3600" dirty="0" smtClean="0"/>
          </a:p>
          <a:p>
            <a:pPr lvl="1"/>
            <a:r>
              <a:rPr lang="en-US" sz="3600" dirty="0" smtClean="0"/>
              <a:t>Preferred groups and dominant culture</a:t>
            </a:r>
          </a:p>
          <a:p>
            <a:pPr lvl="1"/>
            <a:r>
              <a:rPr lang="en-US" sz="3600" dirty="0" smtClean="0"/>
              <a:t>“Passing” in dominant culture for minorities</a:t>
            </a:r>
          </a:p>
          <a:p>
            <a:pPr lvl="1"/>
            <a:endParaRPr lang="en-US" sz="3600" dirty="0" smtClean="0"/>
          </a:p>
          <a:p>
            <a:pPr lvl="1"/>
            <a:endParaRPr lang="en-US" sz="3600" dirty="0"/>
          </a:p>
          <a:p>
            <a:endParaRPr lang="en-US" b="1" dirty="0" smtClean="0"/>
          </a:p>
          <a:p>
            <a:endParaRPr lang="en-US" b="1" dirty="0" smtClean="0"/>
          </a:p>
        </p:txBody>
      </p:sp>
    </p:spTree>
    <p:extLst>
      <p:ext uri="{BB962C8B-B14F-4D97-AF65-F5344CB8AC3E}">
        <p14:creationId xmlns:p14="http://schemas.microsoft.com/office/powerpoint/2010/main" val="3928714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50976"/>
          </a:xfrm>
        </p:spPr>
        <p:txBody>
          <a:bodyPr vert="horz" lIns="91440" tIns="45720" rIns="91440" bIns="45720" rtlCol="0" anchor="ctr">
            <a:normAutofit fontScale="90000"/>
          </a:bodyPr>
          <a:lstStyle/>
          <a:p>
            <a:pPr algn="ctr"/>
            <a:r>
              <a:rPr lang="en-US" sz="4800" b="1" dirty="0" smtClean="0">
                <a:solidFill>
                  <a:schemeClr val="accent6">
                    <a:lumMod val="75000"/>
                  </a:schemeClr>
                </a:solidFill>
              </a:rPr>
              <a:t>Breakout 1: Helping Individuals “Show up” Authentically</a:t>
            </a:r>
            <a:endParaRPr lang="en-US" sz="4800" b="1" dirty="0">
              <a:solidFill>
                <a:schemeClr val="accent6">
                  <a:lumMod val="75000"/>
                </a:schemeClr>
              </a:solidFill>
            </a:endParaRPr>
          </a:p>
        </p:txBody>
      </p:sp>
      <p:sp>
        <p:nvSpPr>
          <p:cNvPr id="3" name="Content Placeholder 2"/>
          <p:cNvSpPr>
            <a:spLocks noGrp="1"/>
          </p:cNvSpPr>
          <p:nvPr>
            <p:ph idx="1"/>
          </p:nvPr>
        </p:nvSpPr>
        <p:spPr>
          <a:xfrm>
            <a:off x="0" y="1256632"/>
            <a:ext cx="11768328" cy="5509928"/>
          </a:xfrm>
        </p:spPr>
        <p:txBody>
          <a:bodyPr>
            <a:normAutofit/>
          </a:bodyPr>
          <a:lstStyle/>
          <a:p>
            <a:r>
              <a:rPr lang="en-US" dirty="0" smtClean="0"/>
              <a:t>Last week’s reflection activity centered on considering ways in which individual may or may not align with preferred groups in the dominant culture. You were asked to consider ways in which minority individuals could be marginalized in public settings and what you could do as a leader to support people in your organization so they don’t feel as much pressure to ‘pass’.  </a:t>
            </a:r>
          </a:p>
          <a:p>
            <a:r>
              <a:rPr lang="en-US" dirty="0" smtClean="0"/>
              <a:t>In your groups, please discuss some potentially helpful ideas that you had or key reflections worth sharing. </a:t>
            </a:r>
          </a:p>
          <a:p>
            <a:r>
              <a:rPr lang="en-US" dirty="0" smtClean="0"/>
              <a:t>These dynamics are deep and could be the subject of a whole course, but let’s try to stay centered on the intersection between these ideas and leadership.</a:t>
            </a:r>
            <a:endParaRPr lang="en-US" dirty="0"/>
          </a:p>
          <a:p>
            <a:pPr marL="0" indent="0">
              <a:buNone/>
            </a:pPr>
            <a:endParaRPr lang="en-US" dirty="0">
              <a:solidFill>
                <a:srgbClr val="FF0000"/>
              </a:solidFill>
            </a:endParaRPr>
          </a:p>
          <a:p>
            <a:pPr marL="0" indent="0">
              <a:buNone/>
            </a:pPr>
            <a:r>
              <a:rPr lang="en-US" dirty="0" smtClean="0">
                <a:solidFill>
                  <a:srgbClr val="FF0000"/>
                </a:solidFill>
              </a:rPr>
              <a:t>Your team leader will be whoever </a:t>
            </a:r>
            <a:r>
              <a:rPr lang="en-US" dirty="0">
                <a:solidFill>
                  <a:srgbClr val="FF0000"/>
                </a:solidFill>
              </a:rPr>
              <a:t>has been a team leader the least number of times so </a:t>
            </a:r>
            <a:r>
              <a:rPr lang="en-US" dirty="0" smtClean="0">
                <a:solidFill>
                  <a:srgbClr val="FF0000"/>
                </a:solidFill>
              </a:rPr>
              <a:t>far…break ties with whoever read a news article most recently.</a:t>
            </a:r>
          </a:p>
        </p:txBody>
      </p:sp>
    </p:spTree>
    <p:extLst>
      <p:ext uri="{BB962C8B-B14F-4D97-AF65-F5344CB8AC3E}">
        <p14:creationId xmlns:p14="http://schemas.microsoft.com/office/powerpoint/2010/main" val="3110197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781" y="67253"/>
            <a:ext cx="10515600" cy="1034184"/>
          </a:xfrm>
        </p:spPr>
        <p:txBody>
          <a:bodyPr vert="horz" lIns="91440" tIns="45720" rIns="91440" bIns="45720" rtlCol="0" anchor="ctr">
            <a:normAutofit fontScale="90000"/>
          </a:bodyPr>
          <a:lstStyle/>
          <a:p>
            <a:pPr algn="ctr"/>
            <a:r>
              <a:rPr lang="en-US" b="1" dirty="0" smtClean="0">
                <a:solidFill>
                  <a:schemeClr val="accent6">
                    <a:lumMod val="75000"/>
                  </a:schemeClr>
                </a:solidFill>
              </a:rPr>
              <a:t>A helpful bridge from last week to today’s topic…</a:t>
            </a:r>
            <a:endParaRPr lang="en-US" b="1" dirty="0">
              <a:solidFill>
                <a:schemeClr val="accent6">
                  <a:lumMod val="75000"/>
                </a:schemeClr>
              </a:solidFill>
            </a:endParaRPr>
          </a:p>
        </p:txBody>
      </p:sp>
      <p:sp>
        <p:nvSpPr>
          <p:cNvPr id="3" name="Content Placeholder 2"/>
          <p:cNvSpPr>
            <a:spLocks noGrp="1"/>
          </p:cNvSpPr>
          <p:nvPr>
            <p:ph idx="1"/>
          </p:nvPr>
        </p:nvSpPr>
        <p:spPr>
          <a:xfrm>
            <a:off x="235527" y="907473"/>
            <a:ext cx="11859491" cy="5881254"/>
          </a:xfrm>
        </p:spPr>
        <p:txBody>
          <a:bodyPr>
            <a:normAutofit fontScale="92500" lnSpcReduction="10000"/>
          </a:bodyPr>
          <a:lstStyle/>
          <a:p>
            <a:r>
              <a:rPr lang="en-US" sz="4000" b="1" dirty="0">
                <a:solidFill>
                  <a:schemeClr val="accent6">
                    <a:lumMod val="75000"/>
                  </a:schemeClr>
                </a:solidFill>
              </a:rPr>
              <a:t>Building a Collaborative </a:t>
            </a:r>
            <a:r>
              <a:rPr lang="en-US" sz="4000" b="1" dirty="0" smtClean="0">
                <a:solidFill>
                  <a:schemeClr val="accent6">
                    <a:lumMod val="75000"/>
                  </a:schemeClr>
                </a:solidFill>
              </a:rPr>
              <a:t>Culture</a:t>
            </a:r>
          </a:p>
          <a:p>
            <a:pPr lvl="1"/>
            <a:r>
              <a:rPr lang="en-US" sz="3200" dirty="0" smtClean="0"/>
              <a:t>Consistently give people the opportunity to provide input, individually and in a group setting</a:t>
            </a:r>
          </a:p>
          <a:p>
            <a:pPr lvl="1"/>
            <a:r>
              <a:rPr lang="en-US" sz="3200" dirty="0" smtClean="0"/>
              <a:t>Encourage people to “release” ideas to the group instead “owning” them</a:t>
            </a:r>
          </a:p>
          <a:p>
            <a:pPr lvl="1"/>
            <a:r>
              <a:rPr lang="en-US" sz="3200" dirty="0" smtClean="0"/>
              <a:t>Ask productive questions (“What could go wrong with this?”)</a:t>
            </a:r>
          </a:p>
          <a:p>
            <a:pPr lvl="1"/>
            <a:r>
              <a:rPr lang="en-US" sz="3200" dirty="0" smtClean="0"/>
              <a:t>Invite feedback from individuals you aren’t hearing from (ex.)</a:t>
            </a:r>
          </a:p>
          <a:p>
            <a:pPr lvl="1"/>
            <a:r>
              <a:rPr lang="en-US" sz="3200" dirty="0" smtClean="0"/>
              <a:t>Don’t show favoritism toward some people in the group</a:t>
            </a:r>
          </a:p>
          <a:p>
            <a:pPr lvl="1"/>
            <a:r>
              <a:rPr lang="en-US" sz="3200" dirty="0" smtClean="0"/>
              <a:t>Recognize individual talents and contributions</a:t>
            </a:r>
          </a:p>
          <a:p>
            <a:pPr lvl="1"/>
            <a:r>
              <a:rPr lang="en-US" sz="3200" dirty="0" smtClean="0"/>
              <a:t>Avoid being territorial about your own ideas. </a:t>
            </a:r>
          </a:p>
          <a:p>
            <a:pPr lvl="1"/>
            <a:r>
              <a:rPr lang="en-US" sz="3200" dirty="0" smtClean="0"/>
              <a:t>Don’t ask for input if you won’t use it – sometimes the leader needs to act unilaterally…point it out when it happens.</a:t>
            </a:r>
          </a:p>
          <a:p>
            <a:pPr lvl="1"/>
            <a:r>
              <a:rPr lang="en-US" sz="3200" dirty="0" smtClean="0"/>
              <a:t>Encourage productive disagreement; devil’s advocate can be good</a:t>
            </a:r>
          </a:p>
          <a:p>
            <a:pPr lvl="1"/>
            <a:endParaRPr lang="en-US" sz="3200" dirty="0" smtClean="0"/>
          </a:p>
          <a:p>
            <a:pPr lvl="1"/>
            <a:endParaRPr lang="en-US" sz="3600" dirty="0" smtClean="0"/>
          </a:p>
        </p:txBody>
      </p:sp>
    </p:spTree>
    <p:extLst>
      <p:ext uri="{BB962C8B-B14F-4D97-AF65-F5344CB8AC3E}">
        <p14:creationId xmlns:p14="http://schemas.microsoft.com/office/powerpoint/2010/main" val="1659583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29145"/>
          </a:xfrm>
        </p:spPr>
        <p:txBody>
          <a:bodyPr vert="horz" lIns="91440" tIns="45720" rIns="91440" bIns="45720" rtlCol="0" anchor="ctr">
            <a:normAutofit/>
          </a:bodyPr>
          <a:lstStyle/>
          <a:p>
            <a:pPr algn="ctr"/>
            <a:r>
              <a:rPr lang="en-US" b="1" dirty="0" smtClean="0">
                <a:solidFill>
                  <a:schemeClr val="accent6">
                    <a:lumMod val="75000"/>
                  </a:schemeClr>
                </a:solidFill>
              </a:rPr>
              <a:t>Balancing Decisiveness and Collaboration</a:t>
            </a:r>
            <a:endParaRPr lang="en-US" b="1" dirty="0">
              <a:solidFill>
                <a:schemeClr val="accent6">
                  <a:lumMod val="75000"/>
                </a:schemeClr>
              </a:solidFill>
            </a:endParaRPr>
          </a:p>
        </p:txBody>
      </p:sp>
      <p:sp>
        <p:nvSpPr>
          <p:cNvPr id="3" name="Content Placeholder 2"/>
          <p:cNvSpPr>
            <a:spLocks noGrp="1"/>
          </p:cNvSpPr>
          <p:nvPr>
            <p:ph idx="1"/>
          </p:nvPr>
        </p:nvSpPr>
        <p:spPr>
          <a:xfrm>
            <a:off x="128337" y="1129145"/>
            <a:ext cx="12004842" cy="5555066"/>
          </a:xfrm>
        </p:spPr>
        <p:txBody>
          <a:bodyPr>
            <a:normAutofit/>
          </a:bodyPr>
          <a:lstStyle/>
          <a:p>
            <a:r>
              <a:rPr lang="en-US" sz="3200" dirty="0" smtClean="0"/>
              <a:t>One challenge of leadership is knowing when to make a unilateral decision and when to engage in deeper collaboration</a:t>
            </a:r>
          </a:p>
          <a:p>
            <a:r>
              <a:rPr lang="en-US" sz="3200" dirty="0" smtClean="0"/>
              <a:t>Be careful of “decisiveness” being used as an excuse for rushing, bravado, not wanting other viewpoints, etc.</a:t>
            </a:r>
          </a:p>
          <a:p>
            <a:r>
              <a:rPr lang="en-US" sz="3200" dirty="0" smtClean="0"/>
              <a:t>A few factors to consider:</a:t>
            </a:r>
          </a:p>
          <a:p>
            <a:pPr lvl="1"/>
            <a:r>
              <a:rPr lang="en-US" sz="2800" dirty="0" smtClean="0"/>
              <a:t>Timeline</a:t>
            </a:r>
          </a:p>
          <a:p>
            <a:pPr lvl="1"/>
            <a:r>
              <a:rPr lang="en-US" sz="2800" dirty="0" smtClean="0"/>
              <a:t>Importance/risk Range of impact</a:t>
            </a:r>
          </a:p>
          <a:p>
            <a:pPr lvl="1"/>
            <a:r>
              <a:rPr lang="en-US" sz="2800" dirty="0" smtClean="0"/>
              <a:t>Possible consequences</a:t>
            </a:r>
          </a:p>
          <a:p>
            <a:pPr lvl="1"/>
            <a:r>
              <a:rPr lang="en-US" sz="2800" dirty="0" smtClean="0"/>
              <a:t>Zones of influence</a:t>
            </a:r>
          </a:p>
          <a:p>
            <a:pPr lvl="1"/>
            <a:r>
              <a:rPr lang="en-US" sz="2800" dirty="0" smtClean="0"/>
              <a:t>Need for buy-in/ impact on others</a:t>
            </a:r>
          </a:p>
          <a:p>
            <a:r>
              <a:rPr lang="en-US" sz="3200" dirty="0" smtClean="0"/>
              <a:t>Doesn’t have to be a choice – view this as a sliding scale</a:t>
            </a:r>
            <a:endParaRPr lang="en-US" sz="3200" dirty="0"/>
          </a:p>
        </p:txBody>
      </p:sp>
    </p:spTree>
    <p:extLst>
      <p:ext uri="{BB962C8B-B14F-4D97-AF65-F5344CB8AC3E}">
        <p14:creationId xmlns:p14="http://schemas.microsoft.com/office/powerpoint/2010/main" val="2449118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29145"/>
          </a:xfrm>
        </p:spPr>
        <p:txBody>
          <a:bodyPr vert="horz" lIns="91440" tIns="45720" rIns="91440" bIns="45720" rtlCol="0" anchor="ctr">
            <a:normAutofit/>
          </a:bodyPr>
          <a:lstStyle/>
          <a:p>
            <a:pPr algn="ctr"/>
            <a:r>
              <a:rPr lang="en-US" b="1" dirty="0" smtClean="0">
                <a:solidFill>
                  <a:schemeClr val="accent6">
                    <a:lumMod val="75000"/>
                  </a:schemeClr>
                </a:solidFill>
              </a:rPr>
              <a:t>Setting the Stage for Success</a:t>
            </a:r>
            <a:endParaRPr lang="en-US" b="1" dirty="0">
              <a:solidFill>
                <a:schemeClr val="accent6">
                  <a:lumMod val="75000"/>
                </a:schemeClr>
              </a:solidFill>
            </a:endParaRPr>
          </a:p>
        </p:txBody>
      </p:sp>
      <p:sp>
        <p:nvSpPr>
          <p:cNvPr id="3" name="Content Placeholder 2"/>
          <p:cNvSpPr>
            <a:spLocks noGrp="1"/>
          </p:cNvSpPr>
          <p:nvPr>
            <p:ph idx="1"/>
          </p:nvPr>
        </p:nvSpPr>
        <p:spPr>
          <a:xfrm>
            <a:off x="128337" y="914400"/>
            <a:ext cx="12004842" cy="5769811"/>
          </a:xfrm>
        </p:spPr>
        <p:txBody>
          <a:bodyPr>
            <a:normAutofit lnSpcReduction="10000"/>
          </a:bodyPr>
          <a:lstStyle/>
          <a:p>
            <a:r>
              <a:rPr lang="en-US" sz="3200" dirty="0" smtClean="0"/>
              <a:t>Like always, authenticity and consistency will make things easier.</a:t>
            </a:r>
          </a:p>
          <a:p>
            <a:r>
              <a:rPr lang="en-US" sz="3200" dirty="0" smtClean="0"/>
              <a:t>A collaborative culture will help you gain broader insights and support buy-in from folks later.</a:t>
            </a:r>
          </a:p>
          <a:p>
            <a:r>
              <a:rPr lang="en-US" sz="3200" dirty="0" smtClean="0"/>
              <a:t>Don’t rush decisions that have high impact, but don’t need to be made immediately.</a:t>
            </a:r>
          </a:p>
          <a:p>
            <a:r>
              <a:rPr lang="en-US" sz="3200" dirty="0" smtClean="0"/>
              <a:t>Avoid ‘hallway decisions’. </a:t>
            </a:r>
          </a:p>
          <a:p>
            <a:pPr lvl="1"/>
            <a:r>
              <a:rPr lang="en-US" sz="2800" dirty="0" smtClean="0"/>
              <a:t>Don’t be afraid to say “I hear what you are saying and it makes sense, but I need to put a little more thought into this.”</a:t>
            </a:r>
          </a:p>
          <a:p>
            <a:r>
              <a:rPr lang="en-US" sz="3200" dirty="0" smtClean="0"/>
              <a:t>Conversely, don’t agonize and unnecessarily stretch out decisions. When you have put in sufficient reflection, act.</a:t>
            </a:r>
          </a:p>
          <a:p>
            <a:r>
              <a:rPr lang="en-US" sz="3200" dirty="0" smtClean="0"/>
              <a:t>Usually there isn’t a perfect solution – get used to being uncomfortable with that.</a:t>
            </a:r>
            <a:endParaRPr lang="en-US" sz="3200" dirty="0"/>
          </a:p>
        </p:txBody>
      </p:sp>
    </p:spTree>
    <p:extLst>
      <p:ext uri="{BB962C8B-B14F-4D97-AF65-F5344CB8AC3E}">
        <p14:creationId xmlns:p14="http://schemas.microsoft.com/office/powerpoint/2010/main" val="1546063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505"/>
            <a:ext cx="10515600" cy="1325563"/>
          </a:xfrm>
        </p:spPr>
        <p:txBody>
          <a:bodyPr vert="horz" lIns="91440" tIns="45720" rIns="91440" bIns="45720" rtlCol="0" anchor="ctr">
            <a:normAutofit/>
          </a:bodyPr>
          <a:lstStyle/>
          <a:p>
            <a:pPr algn="ctr"/>
            <a:r>
              <a:rPr lang="en-US" b="1" dirty="0" smtClean="0">
                <a:solidFill>
                  <a:schemeClr val="accent6">
                    <a:lumMod val="75000"/>
                  </a:schemeClr>
                </a:solidFill>
              </a:rPr>
              <a:t>Breakout 2: Examples of difficult decisions</a:t>
            </a:r>
            <a:endParaRPr lang="en-US" b="1" dirty="0">
              <a:solidFill>
                <a:schemeClr val="accent6">
                  <a:lumMod val="75000"/>
                </a:schemeClr>
              </a:solidFill>
            </a:endParaRPr>
          </a:p>
        </p:txBody>
      </p:sp>
      <p:sp>
        <p:nvSpPr>
          <p:cNvPr id="3" name="Content Placeholder 2"/>
          <p:cNvSpPr>
            <a:spLocks noGrp="1"/>
          </p:cNvSpPr>
          <p:nvPr>
            <p:ph idx="1"/>
          </p:nvPr>
        </p:nvSpPr>
        <p:spPr>
          <a:xfrm>
            <a:off x="360218" y="1450068"/>
            <a:ext cx="11568546" cy="4351338"/>
          </a:xfrm>
        </p:spPr>
        <p:txBody>
          <a:bodyPr>
            <a:noAutofit/>
          </a:bodyPr>
          <a:lstStyle/>
          <a:p>
            <a:r>
              <a:rPr lang="en-US" sz="3200" dirty="0" smtClean="0"/>
              <a:t>We won’t have time for everyone in the group to share, but have one or two people explain a difficult decision they have had to make. What made the decision difficult? What process did you use to decide what to do?</a:t>
            </a:r>
          </a:p>
          <a:p>
            <a:r>
              <a:rPr lang="en-US" sz="3200" dirty="0" smtClean="0"/>
              <a:t>As a group, discuss the decision-making approach and consider what worked and what could have been handled differently if it was a group decision.</a:t>
            </a:r>
          </a:p>
          <a:p>
            <a:r>
              <a:rPr lang="en-US" sz="3200" dirty="0" smtClean="0"/>
              <a:t>The team leader will be whoever has been TL the least times, tie-breaker – the person who has gone longest without a haircut.</a:t>
            </a:r>
          </a:p>
        </p:txBody>
      </p:sp>
    </p:spTree>
    <p:extLst>
      <p:ext uri="{BB962C8B-B14F-4D97-AF65-F5344CB8AC3E}">
        <p14:creationId xmlns:p14="http://schemas.microsoft.com/office/powerpoint/2010/main" val="638203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781" y="67252"/>
            <a:ext cx="10515600" cy="1325563"/>
          </a:xfrm>
        </p:spPr>
        <p:txBody>
          <a:bodyPr vert="horz" lIns="91440" tIns="45720" rIns="91440" bIns="45720" rtlCol="0" anchor="ctr">
            <a:normAutofit/>
          </a:bodyPr>
          <a:lstStyle/>
          <a:p>
            <a:pPr algn="ctr"/>
            <a:r>
              <a:rPr lang="en-US" b="1" dirty="0" smtClean="0">
                <a:solidFill>
                  <a:schemeClr val="accent6">
                    <a:lumMod val="75000"/>
                  </a:schemeClr>
                </a:solidFill>
              </a:rPr>
              <a:t>The Decision-Making Process</a:t>
            </a:r>
            <a:endParaRPr lang="en-US" b="1" dirty="0">
              <a:solidFill>
                <a:schemeClr val="accent6">
                  <a:lumMod val="75000"/>
                </a:schemeClr>
              </a:solidFill>
            </a:endParaRPr>
          </a:p>
        </p:txBody>
      </p:sp>
      <p:sp>
        <p:nvSpPr>
          <p:cNvPr id="3" name="Content Placeholder 2"/>
          <p:cNvSpPr>
            <a:spLocks noGrp="1"/>
          </p:cNvSpPr>
          <p:nvPr>
            <p:ph idx="1"/>
          </p:nvPr>
        </p:nvSpPr>
        <p:spPr>
          <a:xfrm>
            <a:off x="581891" y="1530927"/>
            <a:ext cx="10771909" cy="5257800"/>
          </a:xfrm>
        </p:spPr>
        <p:txBody>
          <a:bodyPr>
            <a:normAutofit/>
          </a:bodyPr>
          <a:lstStyle/>
          <a:p>
            <a:r>
              <a:rPr lang="en-US" sz="4000" dirty="0" smtClean="0"/>
              <a:t>People don’t always consider each ‘step’ consciously, but there are six main phases to decision-making</a:t>
            </a:r>
          </a:p>
          <a:p>
            <a:pPr lvl="2"/>
            <a:r>
              <a:rPr lang="en-US" sz="3200" dirty="0"/>
              <a:t>Define the problem</a:t>
            </a:r>
          </a:p>
          <a:p>
            <a:pPr lvl="2"/>
            <a:r>
              <a:rPr lang="en-US" sz="3200" dirty="0"/>
              <a:t>Weigh the options</a:t>
            </a:r>
          </a:p>
          <a:p>
            <a:pPr lvl="2"/>
            <a:r>
              <a:rPr lang="en-US" sz="3200" dirty="0"/>
              <a:t>Create a plan</a:t>
            </a:r>
          </a:p>
          <a:p>
            <a:pPr lvl="2"/>
            <a:r>
              <a:rPr lang="en-US" sz="3200" dirty="0"/>
              <a:t>Gain support</a:t>
            </a:r>
          </a:p>
          <a:p>
            <a:pPr lvl="2"/>
            <a:r>
              <a:rPr lang="en-US" sz="3200" dirty="0"/>
              <a:t>Implement the solution</a:t>
            </a:r>
          </a:p>
          <a:p>
            <a:pPr lvl="2"/>
            <a:r>
              <a:rPr lang="en-US" sz="3200" dirty="0"/>
              <a:t>Monitor and evaluate</a:t>
            </a:r>
            <a:endParaRPr lang="en-US" sz="3600" dirty="0"/>
          </a:p>
          <a:p>
            <a:pPr marL="0" indent="0">
              <a:buNone/>
            </a:pPr>
            <a:endParaRPr lang="en-US" sz="3600" dirty="0" smtClean="0"/>
          </a:p>
          <a:p>
            <a:pPr lvl="1"/>
            <a:endParaRPr lang="en-US" sz="3600" dirty="0" smtClean="0"/>
          </a:p>
        </p:txBody>
      </p:sp>
    </p:spTree>
    <p:extLst>
      <p:ext uri="{BB962C8B-B14F-4D97-AF65-F5344CB8AC3E}">
        <p14:creationId xmlns:p14="http://schemas.microsoft.com/office/powerpoint/2010/main" val="2964815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74C1AF0EBAC74489EA5B98B975A9E8D" ma:contentTypeVersion="13" ma:contentTypeDescription="Create a new document." ma:contentTypeScope="" ma:versionID="27febc05d2c99098243f1dc8736df8ce">
  <xsd:schema xmlns:xsd="http://www.w3.org/2001/XMLSchema" xmlns:xs="http://www.w3.org/2001/XMLSchema" xmlns:p="http://schemas.microsoft.com/office/2006/metadata/properties" xmlns:ns3="abfdd10f-ee70-4a94-b770-add6805f217b" xmlns:ns4="b5df1624-255b-47d6-86e8-c31272d79127" targetNamespace="http://schemas.microsoft.com/office/2006/metadata/properties" ma:root="true" ma:fieldsID="f6f1594d54dca25850a751db17c10d60" ns3:_="" ns4:_="">
    <xsd:import namespace="abfdd10f-ee70-4a94-b770-add6805f217b"/>
    <xsd:import namespace="b5df1624-255b-47d6-86e8-c31272d79127"/>
    <xsd:element name="properties">
      <xsd:complexType>
        <xsd:sequence>
          <xsd:element name="documentManagement">
            <xsd:complexType>
              <xsd:all>
                <xsd:element ref="ns3:SharedWithUsers" minOccurs="0"/>
                <xsd:element ref="ns3:SharingHintHash" minOccurs="0"/>
                <xsd:element ref="ns3:SharedWithDetails"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fdd10f-ee70-4a94-b770-add6805f217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5df1624-255b-47d6-86e8-c31272d79127"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E9AB9C2-1611-464F-8C98-5DF6A9D90664}">
  <ds:schemaRefs>
    <ds:schemaRef ds:uri="http://schemas.microsoft.com/sharepoint/v3/contenttype/forms"/>
  </ds:schemaRefs>
</ds:datastoreItem>
</file>

<file path=customXml/itemProps2.xml><?xml version="1.0" encoding="utf-8"?>
<ds:datastoreItem xmlns:ds="http://schemas.openxmlformats.org/officeDocument/2006/customXml" ds:itemID="{B863D427-FE45-43C3-9A41-9C5BDFE137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fdd10f-ee70-4a94-b770-add6805f217b"/>
    <ds:schemaRef ds:uri="b5df1624-255b-47d6-86e8-c31272d79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BE19C3-B026-4F2B-9471-D6B13E7E4F68}">
  <ds:schemaRefs>
    <ds:schemaRef ds:uri="http://purl.org/dc/elements/1.1/"/>
    <ds:schemaRef ds:uri="abfdd10f-ee70-4a94-b770-add6805f217b"/>
    <ds:schemaRef ds:uri="http://purl.org/dc/dcmitype/"/>
    <ds:schemaRef ds:uri="http://purl.org/dc/term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b5df1624-255b-47d6-86e8-c31272d7912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595</TotalTime>
  <Words>1628</Words>
  <Application>Microsoft Office PowerPoint</Application>
  <PresentationFormat>Widescreen</PresentationFormat>
  <Paragraphs>146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Agency FB</vt:lpstr>
      <vt:lpstr>Arial</vt:lpstr>
      <vt:lpstr>Calibri</vt:lpstr>
      <vt:lpstr>Calibri Light</vt:lpstr>
      <vt:lpstr>Office Theme</vt:lpstr>
      <vt:lpstr>RVGS Summer Leadership Institute</vt:lpstr>
      <vt:lpstr>Today’s Topic: Making Difficult Decisions</vt:lpstr>
      <vt:lpstr>Review of Last Week’s Session</vt:lpstr>
      <vt:lpstr>Breakout 1: Helping Individuals “Show up” Authentically</vt:lpstr>
      <vt:lpstr>A helpful bridge from last week to today’s topic…</vt:lpstr>
      <vt:lpstr>Balancing Decisiveness and Collaboration</vt:lpstr>
      <vt:lpstr>Setting the Stage for Success</vt:lpstr>
      <vt:lpstr>Breakout 2: Examples of difficult decisions</vt:lpstr>
      <vt:lpstr>The Decision-Making Process</vt:lpstr>
      <vt:lpstr>1 Define the Problem</vt:lpstr>
      <vt:lpstr>2 Weigh the Options</vt:lpstr>
      <vt:lpstr>3 Create Plan</vt:lpstr>
      <vt:lpstr>4 Gain Support</vt:lpstr>
      <vt:lpstr>5 Implement the Solution</vt:lpstr>
      <vt:lpstr>6 Monitor and Evaluate</vt:lpstr>
      <vt:lpstr>6 Monitor and Evaluate</vt:lpstr>
      <vt:lpstr>A useful strategy when used appropriately…</vt:lpstr>
      <vt:lpstr>While talking about not making big change without justification…</vt:lpstr>
      <vt:lpstr>This week’s reflection activity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RVGS Summer Leadership Institute</dc:title>
  <dc:creator>Mark A. Levy</dc:creator>
  <cp:lastModifiedBy>Mark A. Levy</cp:lastModifiedBy>
  <cp:revision>66</cp:revision>
  <dcterms:created xsi:type="dcterms:W3CDTF">2020-06-01T05:34:07Z</dcterms:created>
  <dcterms:modified xsi:type="dcterms:W3CDTF">2020-07-09T19:35:56Z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0x010100B74C1AF0EBAC74489EA5B98B975A9E8D</vt:lpwstr>
  </property>
</Properties>
</file>