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80" r:id="rId7"/>
    <p:sldId id="262" r:id="rId8"/>
    <p:sldId id="263" r:id="rId9"/>
    <p:sldId id="282" r:id="rId10"/>
    <p:sldId id="264" r:id="rId11"/>
    <p:sldId id="283" r:id="rId12"/>
    <p:sldId id="281" r:id="rId13"/>
    <p:sldId id="285" r:id="rId14"/>
    <p:sldId id="286" r:id="rId15"/>
    <p:sldId id="287" r:id="rId16"/>
    <p:sldId id="284" r:id="rId17"/>
    <p:sldId id="289" r:id="rId18"/>
    <p:sldId id="291" r:id="rId19"/>
    <p:sldId id="290" r:id="rId20"/>
    <p:sldId id="292" r:id="rId21"/>
    <p:sldId id="293" r:id="rId22"/>
    <p:sldId id="29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72" y="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95405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7396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79404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8959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4AB847-D71E-4313-A015-B050DCDF965B}"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52981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AB847-D71E-4313-A015-B050DCDF96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1479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AB847-D71E-4313-A015-B050DCDF965B}"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3944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AB847-D71E-4313-A015-B050DCDF965B}"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03663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B847-D71E-4313-A015-B050DCDF965B}"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6227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046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07758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B847-D71E-4313-A015-B050DCDF965B}" type="datetimeFigureOut">
              <a:rPr lang="en-US" smtClean="0"/>
              <a:t>6/28/2020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C966D-D8DA-4EBA-92F0-A69D0D9B2E79}" type="slidenum">
              <a:rPr lang="en-US" smtClean="0"/>
              <a:t>‹#›</a:t>
            </a:fld>
            <a:endParaRPr lang="en-US"/>
          </a:p>
        </p:txBody>
      </p:sp>
    </p:spTree>
    <p:extLst>
      <p:ext uri="{BB962C8B-B14F-4D97-AF65-F5344CB8AC3E}">
        <p14:creationId xmlns:p14="http://schemas.microsoft.com/office/powerpoint/2010/main" val="2425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4873" y="436563"/>
            <a:ext cx="9144000" cy="2387600"/>
          </a:xfrm>
        </p:spPr>
        <p:txBody>
          <a:bodyPr>
            <a:normAutofit/>
          </a:bodyPr>
          <a:lstStyle/>
          <a:p>
            <a:r>
              <a:rPr lang="en-US" sz="6600" b="1" dirty="0" smtClean="0">
                <a:solidFill>
                  <a:schemeClr val="accent6">
                    <a:lumMod val="75000"/>
                  </a:schemeClr>
                </a:solidFill>
              </a:rPr>
              <a:t>RVGS Summer Leadership Institute</a:t>
            </a:r>
            <a:endParaRPr lang="en-US" sz="6600" b="1" dirty="0">
              <a:solidFill>
                <a:schemeClr val="accent6">
                  <a:lumMod val="75000"/>
                </a:schemeClr>
              </a:solidFill>
            </a:endParaRPr>
          </a:p>
        </p:txBody>
      </p:sp>
      <p:sp>
        <p:nvSpPr>
          <p:cNvPr id="3" name="Subtitle 2"/>
          <p:cNvSpPr>
            <a:spLocks noGrp="1"/>
          </p:cNvSpPr>
          <p:nvPr>
            <p:ph type="subTitle" idx="1"/>
          </p:nvPr>
        </p:nvSpPr>
        <p:spPr>
          <a:xfrm>
            <a:off x="2867891" y="3955329"/>
            <a:ext cx="9144000" cy="1655762"/>
          </a:xfrm>
        </p:spPr>
        <p:txBody>
          <a:bodyPr/>
          <a:lstStyle/>
          <a:p>
            <a:r>
              <a:rPr lang="en-US" dirty="0" smtClean="0"/>
              <a:t>Session 5 – June 16</a:t>
            </a:r>
          </a:p>
          <a:p>
            <a:r>
              <a:rPr lang="en-US" sz="2800" dirty="0" smtClean="0"/>
              <a:t>“Collaborating with </a:t>
            </a:r>
            <a:r>
              <a:rPr lang="en-US" sz="2800" smtClean="0"/>
              <a:t>Diverse Viewpoints”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70" y="984972"/>
            <a:ext cx="3513673" cy="5105400"/>
          </a:xfrm>
          <a:prstGeom prst="rect">
            <a:avLst/>
          </a:prstGeom>
        </p:spPr>
      </p:pic>
      <p:sp>
        <p:nvSpPr>
          <p:cNvPr id="5" name="Subtitle 2"/>
          <p:cNvSpPr txBox="1">
            <a:spLocks/>
          </p:cNvSpPr>
          <p:nvPr/>
        </p:nvSpPr>
        <p:spPr>
          <a:xfrm>
            <a:off x="3048000" y="5929744"/>
            <a:ext cx="9144000" cy="5680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t>Please remind Mr. Levy to hit record if he forgets!</a:t>
            </a:r>
          </a:p>
        </p:txBody>
      </p:sp>
    </p:spTree>
    <p:extLst>
      <p:ext uri="{BB962C8B-B14F-4D97-AF65-F5344CB8AC3E}">
        <p14:creationId xmlns:p14="http://schemas.microsoft.com/office/powerpoint/2010/main" val="2852668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Building a Collaborative Culture</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fontScale="92500" lnSpcReduction="20000"/>
          </a:bodyPr>
          <a:lstStyle/>
          <a:p>
            <a:r>
              <a:rPr lang="en-US" sz="4000" dirty="0" smtClean="0"/>
              <a:t>This stuff is mostly common sense (but doesn’t mean it’s common):</a:t>
            </a:r>
          </a:p>
          <a:p>
            <a:pPr lvl="1"/>
            <a:r>
              <a:rPr lang="en-US" sz="3200" dirty="0" smtClean="0"/>
              <a:t>Consistently give people the opportunity to provide input, individually and in a group setting</a:t>
            </a:r>
          </a:p>
          <a:p>
            <a:pPr lvl="1"/>
            <a:r>
              <a:rPr lang="en-US" sz="3200" dirty="0" smtClean="0"/>
              <a:t>Encourage people to “release” ideas to the group instead “owning” them</a:t>
            </a:r>
          </a:p>
          <a:p>
            <a:pPr lvl="1"/>
            <a:r>
              <a:rPr lang="en-US" sz="3200" dirty="0" smtClean="0"/>
              <a:t>Ask productive questions (“What could go wrong with this?”)</a:t>
            </a:r>
          </a:p>
          <a:p>
            <a:pPr lvl="1"/>
            <a:r>
              <a:rPr lang="en-US" sz="3200" dirty="0" smtClean="0"/>
              <a:t>Invite feedback from individuals you aren’t hearing from (ex.)</a:t>
            </a:r>
          </a:p>
          <a:p>
            <a:pPr lvl="1"/>
            <a:r>
              <a:rPr lang="en-US" sz="3200" dirty="0" smtClean="0"/>
              <a:t>Don’t show favoritism toward some people in the group</a:t>
            </a:r>
          </a:p>
          <a:p>
            <a:pPr lvl="1"/>
            <a:r>
              <a:rPr lang="en-US" sz="3200" dirty="0" smtClean="0"/>
              <a:t>Recognize individual talents and contributions</a:t>
            </a:r>
          </a:p>
          <a:p>
            <a:pPr lvl="1"/>
            <a:r>
              <a:rPr lang="en-US" sz="3200" dirty="0" smtClean="0"/>
              <a:t>Avoid being territorial about your own ideas. </a:t>
            </a:r>
          </a:p>
          <a:p>
            <a:pPr lvl="1"/>
            <a:r>
              <a:rPr lang="en-US" sz="3200" dirty="0" smtClean="0"/>
              <a:t>Don’t ask for input if you won’t use it – sometimes the leader needs to act unilaterally…point it out when it happens.</a:t>
            </a:r>
          </a:p>
          <a:p>
            <a:pPr lvl="1"/>
            <a:r>
              <a:rPr lang="en-US" sz="3200" dirty="0" smtClean="0"/>
              <a:t>Encourage productive disagreement; devil’s advocate can be good</a:t>
            </a:r>
          </a:p>
          <a:p>
            <a:pPr lvl="1"/>
            <a:endParaRPr lang="en-US" sz="3200" dirty="0" smtClean="0"/>
          </a:p>
          <a:p>
            <a:pPr lvl="1"/>
            <a:endParaRPr lang="en-US" sz="3600" dirty="0" smtClean="0"/>
          </a:p>
        </p:txBody>
      </p:sp>
    </p:spTree>
    <p:extLst>
      <p:ext uri="{BB962C8B-B14F-4D97-AF65-F5344CB8AC3E}">
        <p14:creationId xmlns:p14="http://schemas.microsoft.com/office/powerpoint/2010/main" val="299009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Breakout 3</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lnSpcReduction="10000"/>
          </a:bodyPr>
          <a:lstStyle/>
          <a:p>
            <a:r>
              <a:rPr lang="en-US" sz="4000" dirty="0" smtClean="0"/>
              <a:t>Team leader will be whoever has been team leader the least, break ties with whoever has the most letters in their last name.</a:t>
            </a:r>
          </a:p>
          <a:p>
            <a:r>
              <a:rPr lang="en-US" sz="4000" dirty="0" smtClean="0"/>
              <a:t>In your group, discuss how you could encourage someone to collaborate you one on one as you are delegating a task. Then discuss what you could do to promote healthy collaboration between two people who have been assigned to work together on something. </a:t>
            </a:r>
          </a:p>
          <a:p>
            <a:r>
              <a:rPr lang="en-US" sz="4000" dirty="0" smtClean="0">
                <a:solidFill>
                  <a:srgbClr val="FF0000"/>
                </a:solidFill>
              </a:rPr>
              <a:t>The team leader will post one response to each in the chat after the breakout.</a:t>
            </a:r>
            <a:endParaRPr lang="en-US" sz="3200" dirty="0" smtClean="0">
              <a:solidFill>
                <a:srgbClr val="FF0000"/>
              </a:solidFill>
            </a:endParaRPr>
          </a:p>
          <a:p>
            <a:pPr lvl="1"/>
            <a:endParaRPr lang="en-US" sz="3200" dirty="0" smtClean="0"/>
          </a:p>
          <a:p>
            <a:pPr lvl="1"/>
            <a:endParaRPr lang="en-US" sz="3600" dirty="0" smtClean="0"/>
          </a:p>
        </p:txBody>
      </p:sp>
    </p:spTree>
    <p:extLst>
      <p:ext uri="{BB962C8B-B14F-4D97-AF65-F5344CB8AC3E}">
        <p14:creationId xmlns:p14="http://schemas.microsoft.com/office/powerpoint/2010/main" val="329036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Breakout 3 Review</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4000" dirty="0" smtClean="0"/>
              <a:t>Team leaders, post the comment about one on one collaboration in a chat that starts as “1on1- blah blah…”</a:t>
            </a:r>
          </a:p>
          <a:p>
            <a:r>
              <a:rPr lang="en-US" sz="4000" dirty="0" smtClean="0"/>
              <a:t>Post the comment about helping a team of two collaborate in a chat starting with “Team- blah blah…”</a:t>
            </a:r>
            <a:endParaRPr lang="en-US" sz="3200" dirty="0" smtClean="0"/>
          </a:p>
          <a:p>
            <a:pPr lvl="1"/>
            <a:endParaRPr lang="en-US" sz="3200" dirty="0" smtClean="0"/>
          </a:p>
          <a:p>
            <a:pPr lvl="1"/>
            <a:endParaRPr lang="en-US" sz="3600" dirty="0" smtClean="0"/>
          </a:p>
        </p:txBody>
      </p:sp>
    </p:spTree>
    <p:extLst>
      <p:ext uri="{BB962C8B-B14F-4D97-AF65-F5344CB8AC3E}">
        <p14:creationId xmlns:p14="http://schemas.microsoft.com/office/powerpoint/2010/main" val="1331525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Diversity in Teams</a:t>
            </a:r>
            <a:endParaRPr lang="en-US" b="1" dirty="0">
              <a:solidFill>
                <a:schemeClr val="accent6">
                  <a:lumMod val="75000"/>
                </a:schemeClr>
              </a:solidFill>
            </a:endParaRPr>
          </a:p>
        </p:txBody>
      </p:sp>
      <p:sp>
        <p:nvSpPr>
          <p:cNvPr id="3" name="Content Placeholder 2"/>
          <p:cNvSpPr>
            <a:spLocks noGrp="1"/>
          </p:cNvSpPr>
          <p:nvPr>
            <p:ph idx="1"/>
          </p:nvPr>
        </p:nvSpPr>
        <p:spPr>
          <a:xfrm>
            <a:off x="290945" y="1011382"/>
            <a:ext cx="11390692" cy="5749635"/>
          </a:xfrm>
        </p:spPr>
        <p:txBody>
          <a:bodyPr>
            <a:normAutofit fontScale="92500"/>
          </a:bodyPr>
          <a:lstStyle/>
          <a:p>
            <a:r>
              <a:rPr lang="en-US" sz="4000" dirty="0" smtClean="0"/>
              <a:t>Diversity in a discussion or decision-making progress is a source of strength for the organization.</a:t>
            </a:r>
          </a:p>
          <a:p>
            <a:r>
              <a:rPr lang="en-US" sz="4000" dirty="0" smtClean="0"/>
              <a:t>Without diversity, everyone in the group tends to think the same, which yields limited options for problem-solving.</a:t>
            </a:r>
          </a:p>
          <a:p>
            <a:r>
              <a:rPr lang="en-US" sz="4000" dirty="0" smtClean="0"/>
              <a:t>Aside from the types of diversity you may be thinking of, don’t ignore differences in experience, role/department, prospective, and formal power structure.</a:t>
            </a:r>
          </a:p>
          <a:p>
            <a:r>
              <a:rPr lang="en-US" sz="4000" dirty="0" smtClean="0"/>
              <a:t>Having a diverse group doesn’t help if people don’t feel welcome and willing to contribute.</a:t>
            </a:r>
            <a:endParaRPr lang="en-US" sz="3600" dirty="0" smtClean="0"/>
          </a:p>
          <a:p>
            <a:pPr lvl="1"/>
            <a:endParaRPr lang="en-US" sz="3600" dirty="0" smtClean="0"/>
          </a:p>
        </p:txBody>
      </p:sp>
    </p:spTree>
    <p:extLst>
      <p:ext uri="{BB962C8B-B14F-4D97-AF65-F5344CB8AC3E}">
        <p14:creationId xmlns:p14="http://schemas.microsoft.com/office/powerpoint/2010/main" val="3558332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‘Preferred Culture’ in Low Diversity Groups</a:t>
            </a:r>
            <a:endParaRPr lang="en-US" b="1" dirty="0">
              <a:solidFill>
                <a:schemeClr val="accent6">
                  <a:lumMod val="75000"/>
                </a:schemeClr>
              </a:solidFill>
            </a:endParaRPr>
          </a:p>
        </p:txBody>
      </p:sp>
      <p:sp>
        <p:nvSpPr>
          <p:cNvPr id="3" name="Content Placeholder 2"/>
          <p:cNvSpPr>
            <a:spLocks noGrp="1"/>
          </p:cNvSpPr>
          <p:nvPr>
            <p:ph idx="1"/>
          </p:nvPr>
        </p:nvSpPr>
        <p:spPr>
          <a:xfrm>
            <a:off x="290945" y="1011382"/>
            <a:ext cx="11062855" cy="5749635"/>
          </a:xfrm>
        </p:spPr>
        <p:txBody>
          <a:bodyPr>
            <a:normAutofit fontScale="92500" lnSpcReduction="10000"/>
          </a:bodyPr>
          <a:lstStyle/>
          <a:p>
            <a:r>
              <a:rPr lang="en-US" sz="4000" dirty="0" smtClean="0"/>
              <a:t>Within low diversity groups, the preferred culture of the group is based on the composition. Some soft examples:</a:t>
            </a:r>
          </a:p>
          <a:p>
            <a:pPr lvl="1"/>
            <a:r>
              <a:rPr lang="en-US" sz="3200" dirty="0" smtClean="0"/>
              <a:t>In a cub scout meeting, everyone is expected to act like a kid and no one is going to be disrespected or feel uncomfortable when they do</a:t>
            </a:r>
          </a:p>
          <a:p>
            <a:pPr lvl="1"/>
            <a:r>
              <a:rPr lang="en-US" sz="3200" dirty="0" smtClean="0"/>
              <a:t>In a Senate hearing, everyone is expected to act in accordance with certain expectations. Playing by those rules normally results in being treated with respect</a:t>
            </a:r>
          </a:p>
          <a:p>
            <a:r>
              <a:rPr lang="en-US" sz="3600" dirty="0" smtClean="0"/>
              <a:t>People who don’t align with the composition of a low diversity group could be subject to disrespect and discomfort</a:t>
            </a:r>
          </a:p>
          <a:p>
            <a:pPr lvl="1"/>
            <a:r>
              <a:rPr lang="en-US" sz="3200" dirty="0" smtClean="0"/>
              <a:t>Imagine how one of those Senators would feel (and be regarded) at a rodeo or rap concert.</a:t>
            </a:r>
          </a:p>
          <a:p>
            <a:pPr lvl="1"/>
            <a:endParaRPr lang="en-US" sz="3600" dirty="0" smtClean="0"/>
          </a:p>
        </p:txBody>
      </p:sp>
    </p:spTree>
    <p:extLst>
      <p:ext uri="{BB962C8B-B14F-4D97-AF65-F5344CB8AC3E}">
        <p14:creationId xmlns:p14="http://schemas.microsoft.com/office/powerpoint/2010/main" val="2139212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Preferred Culture in Mixed or </a:t>
            </a:r>
            <a:r>
              <a:rPr lang="en-US" b="1" dirty="0" smtClean="0">
                <a:solidFill>
                  <a:schemeClr val="accent6">
                    <a:lumMod val="75000"/>
                  </a:schemeClr>
                </a:solidFill>
              </a:rPr>
              <a:t>Public Groups</a:t>
            </a:r>
            <a:endParaRPr lang="en-US" b="1" dirty="0">
              <a:solidFill>
                <a:schemeClr val="accent6">
                  <a:lumMod val="75000"/>
                </a:schemeClr>
              </a:solidFill>
            </a:endParaRPr>
          </a:p>
        </p:txBody>
      </p:sp>
      <p:sp>
        <p:nvSpPr>
          <p:cNvPr id="3" name="Content Placeholder 2"/>
          <p:cNvSpPr>
            <a:spLocks noGrp="1"/>
          </p:cNvSpPr>
          <p:nvPr>
            <p:ph idx="1"/>
          </p:nvPr>
        </p:nvSpPr>
        <p:spPr>
          <a:xfrm>
            <a:off x="290945" y="1011382"/>
            <a:ext cx="11062855" cy="5749635"/>
          </a:xfrm>
        </p:spPr>
        <p:txBody>
          <a:bodyPr>
            <a:normAutofit/>
          </a:bodyPr>
          <a:lstStyle/>
          <a:p>
            <a:r>
              <a:rPr lang="en-US" sz="4000" dirty="0" smtClean="0"/>
              <a:t>In groups with more diversity or in a public setting (such as work, school, government, </a:t>
            </a:r>
            <a:r>
              <a:rPr lang="en-US" sz="4000" dirty="0" err="1" smtClean="0"/>
              <a:t>etc</a:t>
            </a:r>
            <a:r>
              <a:rPr lang="en-US" sz="4000" dirty="0" smtClean="0"/>
              <a:t>), the cultural preference tends to align with a ‘dominant culture’ for that society.</a:t>
            </a:r>
          </a:p>
          <a:p>
            <a:r>
              <a:rPr lang="en-US" sz="4000" dirty="0" smtClean="0"/>
              <a:t>Consider the Senator at the rodeo. Attendees might belittle him there, but in mixed or public settings the opposite is more likely to be true.</a:t>
            </a:r>
            <a:endParaRPr lang="en-US" sz="3200" dirty="0" smtClean="0"/>
          </a:p>
          <a:p>
            <a:pPr lvl="1"/>
            <a:endParaRPr lang="en-US" sz="3600" dirty="0" smtClean="0"/>
          </a:p>
        </p:txBody>
      </p:sp>
    </p:spTree>
    <p:extLst>
      <p:ext uri="{BB962C8B-B14F-4D97-AF65-F5344CB8AC3E}">
        <p14:creationId xmlns:p14="http://schemas.microsoft.com/office/powerpoint/2010/main" val="1241660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The sad truth of current society in the US</a:t>
            </a:r>
            <a:endParaRPr lang="en-US" b="1" dirty="0">
              <a:solidFill>
                <a:schemeClr val="accent6">
                  <a:lumMod val="75000"/>
                </a:schemeClr>
              </a:solidFill>
            </a:endParaRPr>
          </a:p>
        </p:txBody>
      </p:sp>
      <p:sp>
        <p:nvSpPr>
          <p:cNvPr id="3" name="Content Placeholder 2"/>
          <p:cNvSpPr>
            <a:spLocks noGrp="1"/>
          </p:cNvSpPr>
          <p:nvPr>
            <p:ph idx="1"/>
          </p:nvPr>
        </p:nvSpPr>
        <p:spPr>
          <a:xfrm>
            <a:off x="290945" y="1011382"/>
            <a:ext cx="11062855" cy="5749635"/>
          </a:xfrm>
        </p:spPr>
        <p:txBody>
          <a:bodyPr>
            <a:normAutofit/>
          </a:bodyPr>
          <a:lstStyle/>
          <a:p>
            <a:r>
              <a:rPr lang="en-US" sz="4000" dirty="0" smtClean="0"/>
              <a:t>Some people become uncomfortable with these types of discussions – that can hold us back in addressing these issues.</a:t>
            </a:r>
          </a:p>
          <a:p>
            <a:r>
              <a:rPr lang="en-US" sz="4000" dirty="0" smtClean="0"/>
              <a:t>Frankly speaking, the dominant culture in the U.S. is racist, sexist, and elitist, with a preference toward individuals who are white, male, heterosexual, cis-gender, wealthy, educated, able-bodied, and in positions of authority.</a:t>
            </a:r>
            <a:endParaRPr lang="en-US" sz="4000" dirty="0" smtClean="0"/>
          </a:p>
        </p:txBody>
      </p:sp>
    </p:spTree>
    <p:extLst>
      <p:ext uri="{BB962C8B-B14F-4D97-AF65-F5344CB8AC3E}">
        <p14:creationId xmlns:p14="http://schemas.microsoft.com/office/powerpoint/2010/main" val="189326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Attitudes of the Culture vs the Individual</a:t>
            </a:r>
            <a:endParaRPr lang="en-US" b="1" dirty="0">
              <a:solidFill>
                <a:schemeClr val="accent6">
                  <a:lumMod val="75000"/>
                </a:schemeClr>
              </a:solidFill>
            </a:endParaRPr>
          </a:p>
        </p:txBody>
      </p:sp>
      <p:sp>
        <p:nvSpPr>
          <p:cNvPr id="3" name="Content Placeholder 2"/>
          <p:cNvSpPr>
            <a:spLocks noGrp="1"/>
          </p:cNvSpPr>
          <p:nvPr>
            <p:ph idx="1"/>
          </p:nvPr>
        </p:nvSpPr>
        <p:spPr>
          <a:xfrm>
            <a:off x="159327" y="1011382"/>
            <a:ext cx="11866418" cy="5749635"/>
          </a:xfrm>
        </p:spPr>
        <p:txBody>
          <a:bodyPr>
            <a:normAutofit fontScale="85000" lnSpcReduction="10000"/>
          </a:bodyPr>
          <a:lstStyle/>
          <a:p>
            <a:r>
              <a:rPr lang="en-US" sz="3600" dirty="0" smtClean="0"/>
              <a:t>It can be helpful to distinguish systematic </a:t>
            </a:r>
            <a:r>
              <a:rPr lang="en-US" sz="3600" dirty="0"/>
              <a:t>bias vs personal prejudice. </a:t>
            </a:r>
          </a:p>
          <a:p>
            <a:r>
              <a:rPr lang="en-US" sz="3600" dirty="0" smtClean="0"/>
              <a:t>Individuals may claim not to be personally racist, sexist, </a:t>
            </a:r>
            <a:r>
              <a:rPr lang="en-US" sz="3600" dirty="0" err="1" smtClean="0"/>
              <a:t>etc</a:t>
            </a:r>
            <a:r>
              <a:rPr lang="en-US" sz="3600" dirty="0" smtClean="0"/>
              <a:t>, but everyone </a:t>
            </a:r>
            <a:r>
              <a:rPr lang="en-US" sz="3600" dirty="0"/>
              <a:t>has some </a:t>
            </a:r>
            <a:r>
              <a:rPr lang="en-US" sz="3600" dirty="0" smtClean="0"/>
              <a:t>prejudices they need to be internally honest about.</a:t>
            </a:r>
            <a:endParaRPr lang="en-US" sz="3600" dirty="0"/>
          </a:p>
          <a:p>
            <a:r>
              <a:rPr lang="en-US" sz="3600" dirty="0" smtClean="0"/>
              <a:t>Regardless of how woke an individual thinks they are, they are still part of a system biased for favored groups.</a:t>
            </a:r>
          </a:p>
          <a:p>
            <a:r>
              <a:rPr lang="en-US" sz="3600" dirty="0" smtClean="0"/>
              <a:t>Example: to say society is racist means there is a systematic bias that gives whites built-in advantages and minorities built-in disadvantages. </a:t>
            </a:r>
          </a:p>
          <a:p>
            <a:pPr lvl="1"/>
            <a:r>
              <a:rPr lang="en-US" sz="3200" dirty="0" smtClean="0"/>
              <a:t>It doesn’t mean that white people don’t have difficulties – just that their race is not an additional source of difficulty.</a:t>
            </a:r>
          </a:p>
          <a:p>
            <a:pPr lvl="1"/>
            <a:r>
              <a:rPr lang="en-US" sz="3200" dirty="0" smtClean="0"/>
              <a:t>It doesn’t mean racial minorities can</a:t>
            </a:r>
            <a:r>
              <a:rPr lang="en-US" sz="3200" dirty="0" smtClean="0"/>
              <a:t>’t be successful  - but their success comes in the context of unjust disadvantages</a:t>
            </a:r>
          </a:p>
          <a:p>
            <a:r>
              <a:rPr lang="en-US" sz="3600" dirty="0" smtClean="0"/>
              <a:t>If you are saying – “maybe some people but not me”…honestly, you are being naïve. </a:t>
            </a:r>
            <a:r>
              <a:rPr lang="en-US" sz="3600" i="1" dirty="0" smtClean="0"/>
              <a:t>Let me give a personal example</a:t>
            </a:r>
            <a:r>
              <a:rPr lang="en-US" sz="3600" dirty="0" smtClean="0"/>
              <a:t>.</a:t>
            </a:r>
          </a:p>
        </p:txBody>
      </p:sp>
    </p:spTree>
    <p:extLst>
      <p:ext uri="{BB962C8B-B14F-4D97-AF65-F5344CB8AC3E}">
        <p14:creationId xmlns:p14="http://schemas.microsoft.com/office/powerpoint/2010/main" val="3438725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“Passing” in the Dominant Culture</a:t>
            </a:r>
            <a:endParaRPr lang="en-US" b="1" dirty="0">
              <a:solidFill>
                <a:schemeClr val="accent6">
                  <a:lumMod val="75000"/>
                </a:schemeClr>
              </a:solidFill>
            </a:endParaRPr>
          </a:p>
        </p:txBody>
      </p:sp>
      <p:sp>
        <p:nvSpPr>
          <p:cNvPr id="3" name="Content Placeholder 2"/>
          <p:cNvSpPr>
            <a:spLocks noGrp="1"/>
          </p:cNvSpPr>
          <p:nvPr>
            <p:ph idx="1"/>
          </p:nvPr>
        </p:nvSpPr>
        <p:spPr>
          <a:xfrm>
            <a:off x="159327" y="1011382"/>
            <a:ext cx="11866418" cy="5749635"/>
          </a:xfrm>
        </p:spPr>
        <p:txBody>
          <a:bodyPr>
            <a:normAutofit lnSpcReduction="10000"/>
          </a:bodyPr>
          <a:lstStyle/>
          <a:p>
            <a:r>
              <a:rPr lang="en-US" sz="3600" dirty="0" smtClean="0"/>
              <a:t>People can increase how well they ‘pass’ in the dominant culture by de-emphasizing ways in which they diverge from cultural preferences.  They might modify their speaking style, physical appearance, demeanor, their name, etc.</a:t>
            </a:r>
          </a:p>
          <a:p>
            <a:r>
              <a:rPr lang="en-US" sz="3600" dirty="0" smtClean="0"/>
              <a:t>There is pressure to ‘pass’ to make life easier for people from discriminated groups when in dominant culture spaces like workplace, banks, public institutions, etc.</a:t>
            </a:r>
          </a:p>
          <a:p>
            <a:r>
              <a:rPr lang="en-US" sz="3600" dirty="0" smtClean="0"/>
              <a:t>While these might </a:t>
            </a:r>
            <a:r>
              <a:rPr lang="en-US" sz="3600" i="1" dirty="0" smtClean="0"/>
              <a:t>seem</a:t>
            </a:r>
            <a:r>
              <a:rPr lang="en-US" sz="3600" dirty="0" smtClean="0"/>
              <a:t> like willing choices or even personal preferences, it is often a strategy avoid injustice or to even the playing field.</a:t>
            </a:r>
          </a:p>
          <a:p>
            <a:r>
              <a:rPr lang="en-US" sz="3600" i="1" dirty="0" smtClean="0"/>
              <a:t>Just because someone says something doesn’t bother them doesn’t mean it that’s the case.</a:t>
            </a:r>
          </a:p>
        </p:txBody>
      </p:sp>
    </p:spTree>
    <p:extLst>
      <p:ext uri="{BB962C8B-B14F-4D97-AF65-F5344CB8AC3E}">
        <p14:creationId xmlns:p14="http://schemas.microsoft.com/office/powerpoint/2010/main" val="1662113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3"/>
            <a:ext cx="10515600" cy="916420"/>
          </a:xfrm>
        </p:spPr>
        <p:txBody>
          <a:bodyPr vert="horz" lIns="91440" tIns="45720" rIns="91440" bIns="45720" rtlCol="0" anchor="ctr">
            <a:normAutofit/>
          </a:bodyPr>
          <a:lstStyle/>
          <a:p>
            <a:pPr algn="ctr"/>
            <a:r>
              <a:rPr lang="en-US" b="1" dirty="0" smtClean="0">
                <a:solidFill>
                  <a:schemeClr val="accent6">
                    <a:lumMod val="75000"/>
                  </a:schemeClr>
                </a:solidFill>
              </a:rPr>
              <a:t>Authentically Respecting Diversity as a Leader</a:t>
            </a:r>
            <a:endParaRPr lang="en-US" b="1" dirty="0">
              <a:solidFill>
                <a:schemeClr val="accent6">
                  <a:lumMod val="75000"/>
                </a:schemeClr>
              </a:solidFill>
            </a:endParaRPr>
          </a:p>
        </p:txBody>
      </p:sp>
      <p:sp>
        <p:nvSpPr>
          <p:cNvPr id="3" name="Content Placeholder 2"/>
          <p:cNvSpPr>
            <a:spLocks noGrp="1"/>
          </p:cNvSpPr>
          <p:nvPr>
            <p:ph idx="1"/>
          </p:nvPr>
        </p:nvSpPr>
        <p:spPr>
          <a:xfrm>
            <a:off x="159327" y="1011382"/>
            <a:ext cx="11866418" cy="5749635"/>
          </a:xfrm>
        </p:spPr>
        <p:txBody>
          <a:bodyPr>
            <a:normAutofit/>
          </a:bodyPr>
          <a:lstStyle/>
          <a:p>
            <a:r>
              <a:rPr lang="en-US" sz="3600" dirty="0" smtClean="0"/>
              <a:t>Your actions as a leader can either re-inforce the dominant culture (applying pressure to ‘pass’ to successfully be part of the group) or will demonstrate inclusiveness and welcome people to show up as their authentic selves.</a:t>
            </a:r>
          </a:p>
          <a:p>
            <a:r>
              <a:rPr lang="en-US" sz="3600" dirty="0" smtClean="0"/>
              <a:t>Hopefully I don’t need to point out which strategy is right.</a:t>
            </a:r>
          </a:p>
          <a:p>
            <a:endParaRPr lang="en-US" sz="3600" dirty="0"/>
          </a:p>
          <a:p>
            <a:r>
              <a:rPr lang="en-US" sz="3600" dirty="0" smtClean="0"/>
              <a:t>This is a series on leadership, not culture. A full discussion of these topics is not within our scope, but I encourage you to seek out additionally reading and resources on these topics.</a:t>
            </a:r>
          </a:p>
        </p:txBody>
      </p:sp>
    </p:spTree>
    <p:extLst>
      <p:ext uri="{BB962C8B-B14F-4D97-AF65-F5344CB8AC3E}">
        <p14:creationId xmlns:p14="http://schemas.microsoft.com/office/powerpoint/2010/main" val="78254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Today’s Topic: </a:t>
            </a:r>
            <a:r>
              <a:rPr lang="en-US" b="1" dirty="0" smtClean="0">
                <a:solidFill>
                  <a:schemeClr val="accent6">
                    <a:lumMod val="75000"/>
                  </a:schemeClr>
                </a:solidFill>
              </a:rPr>
              <a:t>Collaborating with Diverse Viewpoints</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sz="4000" dirty="0" smtClean="0"/>
              <a:t>Major topics for today</a:t>
            </a:r>
          </a:p>
          <a:p>
            <a:pPr lvl="1"/>
            <a:r>
              <a:rPr lang="en-US" sz="3600" dirty="0" smtClean="0"/>
              <a:t>Discussion of Reflection Activity from Monday</a:t>
            </a:r>
          </a:p>
          <a:p>
            <a:pPr lvl="1"/>
            <a:r>
              <a:rPr lang="en-US" sz="3600" dirty="0" smtClean="0"/>
              <a:t>Review of prior non-guest speaker session</a:t>
            </a:r>
          </a:p>
          <a:p>
            <a:pPr lvl="1"/>
            <a:r>
              <a:rPr lang="en-US" sz="3600" dirty="0" smtClean="0"/>
              <a:t>The importance of collaboration</a:t>
            </a:r>
          </a:p>
          <a:p>
            <a:pPr lvl="1"/>
            <a:r>
              <a:rPr lang="en-US" sz="3600" dirty="0" smtClean="0"/>
              <a:t>Leadership that encourages collaboration</a:t>
            </a:r>
          </a:p>
          <a:p>
            <a:pPr lvl="1"/>
            <a:r>
              <a:rPr lang="en-US" sz="3600" dirty="0" smtClean="0"/>
              <a:t>Diversity in teams</a:t>
            </a:r>
          </a:p>
          <a:p>
            <a:pPr lvl="1"/>
            <a:r>
              <a:rPr lang="en-US" sz="3600" dirty="0" smtClean="0"/>
              <a:t>Authentically respecting diversity of your team members</a:t>
            </a:r>
          </a:p>
          <a:p>
            <a:pPr lvl="1"/>
            <a:endParaRPr lang="en-US" sz="3600" dirty="0" smtClean="0"/>
          </a:p>
        </p:txBody>
      </p:sp>
    </p:spTree>
    <p:extLst>
      <p:ext uri="{BB962C8B-B14F-4D97-AF65-F5344CB8AC3E}">
        <p14:creationId xmlns:p14="http://schemas.microsoft.com/office/powerpoint/2010/main" val="292496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381"/>
            <a:ext cx="10515600" cy="924179"/>
          </a:xfrm>
        </p:spPr>
        <p:txBody>
          <a:bodyPr vert="horz" lIns="91440" tIns="45720" rIns="91440" bIns="45720" rtlCol="0" anchor="ctr">
            <a:normAutofit/>
          </a:bodyPr>
          <a:lstStyle/>
          <a:p>
            <a:pPr algn="ctr"/>
            <a:r>
              <a:rPr lang="en-US" sz="4800" b="1" dirty="0" smtClean="0">
                <a:solidFill>
                  <a:schemeClr val="accent6">
                    <a:lumMod val="75000"/>
                  </a:schemeClr>
                </a:solidFill>
              </a:rPr>
              <a:t>This week’s reflection activity</a:t>
            </a:r>
            <a:endParaRPr lang="en-US" sz="4800" b="1" dirty="0">
              <a:solidFill>
                <a:schemeClr val="accent6">
                  <a:lumMod val="75000"/>
                </a:schemeClr>
              </a:solidFill>
            </a:endParaRPr>
          </a:p>
        </p:txBody>
      </p:sp>
      <p:sp>
        <p:nvSpPr>
          <p:cNvPr id="3" name="Content Placeholder 2"/>
          <p:cNvSpPr>
            <a:spLocks noGrp="1"/>
          </p:cNvSpPr>
          <p:nvPr>
            <p:ph idx="1"/>
          </p:nvPr>
        </p:nvSpPr>
        <p:spPr>
          <a:xfrm>
            <a:off x="92148" y="1051560"/>
            <a:ext cx="12099851" cy="5751575"/>
          </a:xfrm>
        </p:spPr>
        <p:txBody>
          <a:bodyPr>
            <a:normAutofit fontScale="92500" lnSpcReduction="10000"/>
          </a:bodyPr>
          <a:lstStyle/>
          <a:p>
            <a:r>
              <a:rPr lang="en-US" dirty="0" smtClean="0"/>
              <a:t>Consider areas of your own privilege</a:t>
            </a:r>
            <a:r>
              <a:rPr lang="en-US" dirty="0" smtClean="0"/>
              <a:t>.  Review this list and identify whether or not you are aligned with the ‘favored group’ for each category: </a:t>
            </a:r>
            <a:r>
              <a:rPr lang="en-US" i="1" dirty="0" smtClean="0"/>
              <a:t>race, gender/gender identity, sexuality, household income, family educational level, religion, ability/disability/health </a:t>
            </a:r>
            <a:endParaRPr lang="en-US" i="1" dirty="0"/>
          </a:p>
          <a:p>
            <a:r>
              <a:rPr lang="en-US" dirty="0" smtClean="0"/>
              <a:t>Reflect on situations in which each of those categories could prevent feeling welcome to contribute during a meeting at work or through a public organization.</a:t>
            </a:r>
          </a:p>
          <a:p>
            <a:r>
              <a:rPr lang="en-US" dirty="0" smtClean="0"/>
              <a:t>Consider ways, </a:t>
            </a:r>
            <a:r>
              <a:rPr lang="en-US" dirty="0"/>
              <a:t>subtle or </a:t>
            </a:r>
            <a:r>
              <a:rPr lang="en-US" dirty="0" smtClean="0"/>
              <a:t>overt, that people could undermine the standing of someone not in the ‘favored group’ for each of the categories. Consider instances when the person is physically present and when they are not. If you are part of the favored group, dig deeper than your superficial assumptions about what people face. If you haven’t been concerned about wearing your hair naturally for a job interview, been told that your mood is just a result of your hormones, or had someone hesitate to share a bathroom/locker room with you then you won’t be able to understand other people’s experiences without actual effort, conversation, and research.</a:t>
            </a:r>
          </a:p>
          <a:p>
            <a:r>
              <a:rPr lang="en-US" dirty="0" smtClean="0"/>
              <a:t>Recognizing the leader cannot regulate all interactions, brainstorm ways in which you could promote an inclusive culture that sends the right messages about your expectations for how peers should be treated in </a:t>
            </a:r>
            <a:r>
              <a:rPr lang="en-US" smtClean="0"/>
              <a:t>an organization.</a:t>
            </a:r>
            <a:endParaRPr lang="en-US" dirty="0" smtClean="0"/>
          </a:p>
          <a:p>
            <a:endParaRPr lang="en-US" dirty="0"/>
          </a:p>
        </p:txBody>
      </p:sp>
    </p:spTree>
    <p:extLst>
      <p:ext uri="{BB962C8B-B14F-4D97-AF65-F5344CB8AC3E}">
        <p14:creationId xmlns:p14="http://schemas.microsoft.com/office/powerpoint/2010/main" val="815509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0976"/>
          </a:xfrm>
        </p:spPr>
        <p:txBody>
          <a:bodyPr vert="horz" lIns="91440" tIns="45720" rIns="91440" bIns="45720" rtlCol="0" anchor="ctr">
            <a:normAutofit fontScale="90000"/>
          </a:bodyPr>
          <a:lstStyle/>
          <a:p>
            <a:pPr algn="ctr"/>
            <a:r>
              <a:rPr lang="en-US" sz="4800" b="1" dirty="0" smtClean="0">
                <a:solidFill>
                  <a:schemeClr val="accent6">
                    <a:lumMod val="75000"/>
                  </a:schemeClr>
                </a:solidFill>
              </a:rPr>
              <a:t>Breakout 1: Reflection Activity from Monday</a:t>
            </a:r>
            <a:endParaRPr lang="en-US" sz="4800" b="1" dirty="0">
              <a:solidFill>
                <a:schemeClr val="accent6">
                  <a:lumMod val="75000"/>
                </a:schemeClr>
              </a:solidFill>
            </a:endParaRPr>
          </a:p>
        </p:txBody>
      </p:sp>
      <p:sp>
        <p:nvSpPr>
          <p:cNvPr id="3" name="Content Placeholder 2"/>
          <p:cNvSpPr>
            <a:spLocks noGrp="1"/>
          </p:cNvSpPr>
          <p:nvPr>
            <p:ph idx="1"/>
          </p:nvPr>
        </p:nvSpPr>
        <p:spPr>
          <a:xfrm>
            <a:off x="0" y="786384"/>
            <a:ext cx="11768328" cy="5980176"/>
          </a:xfrm>
        </p:spPr>
        <p:txBody>
          <a:bodyPr>
            <a:normAutofit fontScale="92500" lnSpcReduction="20000"/>
          </a:bodyPr>
          <a:lstStyle/>
          <a:p>
            <a:r>
              <a:rPr lang="en-US" dirty="0" smtClean="0"/>
              <a:t>Too often, people don’t consider the best ways to collaborate with team members to brainstorm new ideas and just lump that in as that part of the decision-making process. While that can be part of the early stages of decision-making, communication and collaboration can be stifled without proper focus on optimal methods to encourage quality teamwork.</a:t>
            </a:r>
            <a:endParaRPr lang="en-US" dirty="0"/>
          </a:p>
          <a:p>
            <a:pPr marL="0" indent="0">
              <a:buNone/>
            </a:pPr>
            <a:r>
              <a:rPr lang="en-US" b="1" dirty="0" smtClean="0"/>
              <a:t>Interview of adult, asking about a time at work where a decision needed to be made in a meeting or team setting.</a:t>
            </a:r>
            <a:endParaRPr lang="en-US" dirty="0" smtClean="0"/>
          </a:p>
          <a:p>
            <a:pPr marL="0" indent="0">
              <a:buNone/>
            </a:pPr>
            <a:r>
              <a:rPr lang="en-US" dirty="0" smtClean="0"/>
              <a:t>Did you feel welcome to share your ideas during the discussion? Do you think all team members shared ideas freely? If the previous answers aren’t the same, why do you think that was? Did people become connected to their favorite ideas? Did tension arise anywhere in the process? If they didn’t lead the meeting, what do they think leader have done to promote increased collaboration? If they were the leader, is there anything they wish they had done differently to encourage collaboration/what worked well? </a:t>
            </a:r>
          </a:p>
          <a:p>
            <a:pPr marL="0" indent="0">
              <a:buNone/>
            </a:pPr>
            <a:endParaRPr lang="en-US" dirty="0">
              <a:solidFill>
                <a:srgbClr val="FF0000"/>
              </a:solidFill>
            </a:endParaRPr>
          </a:p>
          <a:p>
            <a:pPr marL="0" indent="0">
              <a:buNone/>
            </a:pPr>
            <a:r>
              <a:rPr lang="en-US" dirty="0" smtClean="0">
                <a:solidFill>
                  <a:srgbClr val="FF0000"/>
                </a:solidFill>
              </a:rPr>
              <a:t>Your team leader will be whoever </a:t>
            </a:r>
            <a:r>
              <a:rPr lang="en-US" dirty="0">
                <a:solidFill>
                  <a:srgbClr val="FF0000"/>
                </a:solidFill>
              </a:rPr>
              <a:t>has been a team leader the least number of times so </a:t>
            </a:r>
            <a:r>
              <a:rPr lang="en-US" dirty="0" smtClean="0">
                <a:solidFill>
                  <a:srgbClr val="FF0000"/>
                </a:solidFill>
              </a:rPr>
              <a:t>far…break ties with who ate breakfast the earliest this morning.</a:t>
            </a:r>
          </a:p>
        </p:txBody>
      </p:sp>
    </p:spTree>
    <p:extLst>
      <p:ext uri="{BB962C8B-B14F-4D97-AF65-F5344CB8AC3E}">
        <p14:creationId xmlns:p14="http://schemas.microsoft.com/office/powerpoint/2010/main" val="3110197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Review of Last </a:t>
            </a:r>
            <a:r>
              <a:rPr lang="en-US" b="1" dirty="0" smtClean="0">
                <a:solidFill>
                  <a:schemeClr val="accent6">
                    <a:lumMod val="75000"/>
                  </a:schemeClr>
                </a:solidFill>
              </a:rPr>
              <a:t>Non-Guest Speaker Session</a:t>
            </a:r>
            <a:endParaRPr lang="en-US" b="1" dirty="0">
              <a:solidFill>
                <a:schemeClr val="accent6">
                  <a:lumMod val="75000"/>
                </a:schemeClr>
              </a:solidFill>
            </a:endParaRPr>
          </a:p>
        </p:txBody>
      </p:sp>
      <p:sp>
        <p:nvSpPr>
          <p:cNvPr id="3" name="Content Placeholder 2"/>
          <p:cNvSpPr>
            <a:spLocks noGrp="1"/>
          </p:cNvSpPr>
          <p:nvPr>
            <p:ph idx="1"/>
          </p:nvPr>
        </p:nvSpPr>
        <p:spPr>
          <a:xfrm>
            <a:off x="838200" y="1508760"/>
            <a:ext cx="10515600" cy="5111495"/>
          </a:xfrm>
        </p:spPr>
        <p:txBody>
          <a:bodyPr>
            <a:normAutofit/>
          </a:bodyPr>
          <a:lstStyle/>
          <a:p>
            <a:pPr marL="0" indent="0">
              <a:buNone/>
            </a:pPr>
            <a:r>
              <a:rPr lang="en-US" sz="4000" dirty="0" smtClean="0"/>
              <a:t>“Interacting with People”</a:t>
            </a:r>
          </a:p>
          <a:p>
            <a:pPr lvl="1"/>
            <a:r>
              <a:rPr lang="en-US" sz="3600" dirty="0" smtClean="0"/>
              <a:t>Communication </a:t>
            </a:r>
            <a:r>
              <a:rPr lang="en-US" sz="3600" dirty="0"/>
              <a:t>norms in a group</a:t>
            </a:r>
          </a:p>
          <a:p>
            <a:pPr lvl="1"/>
            <a:r>
              <a:rPr lang="en-US" sz="3600" dirty="0"/>
              <a:t>Seeking to understand and be understood</a:t>
            </a:r>
          </a:p>
          <a:p>
            <a:pPr lvl="1"/>
            <a:r>
              <a:rPr lang="en-US" sz="3600" dirty="0"/>
              <a:t>Showing respect as a leader</a:t>
            </a:r>
          </a:p>
          <a:p>
            <a:pPr lvl="1"/>
            <a:r>
              <a:rPr lang="en-US" sz="3600" dirty="0"/>
              <a:t>Aligning interests</a:t>
            </a:r>
          </a:p>
          <a:p>
            <a:pPr lvl="1"/>
            <a:r>
              <a:rPr lang="en-US" sz="3600" dirty="0"/>
              <a:t>Considering your audience</a:t>
            </a:r>
          </a:p>
          <a:p>
            <a:pPr lvl="1"/>
            <a:r>
              <a:rPr lang="en-US" sz="3600" dirty="0"/>
              <a:t>Handling difficult conversations</a:t>
            </a:r>
          </a:p>
          <a:p>
            <a:endParaRPr lang="en-US" b="1" dirty="0" smtClean="0"/>
          </a:p>
          <a:p>
            <a:endParaRPr lang="en-US" b="1" dirty="0" smtClean="0"/>
          </a:p>
        </p:txBody>
      </p:sp>
    </p:spTree>
    <p:extLst>
      <p:ext uri="{BB962C8B-B14F-4D97-AF65-F5344CB8AC3E}">
        <p14:creationId xmlns:p14="http://schemas.microsoft.com/office/powerpoint/2010/main" val="3928714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29145"/>
          </a:xfrm>
        </p:spPr>
        <p:txBody>
          <a:bodyPr vert="horz" lIns="91440" tIns="45720" rIns="91440" bIns="45720" rtlCol="0" anchor="ctr">
            <a:normAutofit/>
          </a:bodyPr>
          <a:lstStyle/>
          <a:p>
            <a:pPr algn="ctr"/>
            <a:r>
              <a:rPr lang="en-US" b="1" dirty="0" smtClean="0">
                <a:solidFill>
                  <a:schemeClr val="accent6">
                    <a:lumMod val="75000"/>
                  </a:schemeClr>
                </a:solidFill>
              </a:rPr>
              <a:t>The Importance of Collaboration</a:t>
            </a:r>
            <a:endParaRPr lang="en-US" b="1" dirty="0">
              <a:solidFill>
                <a:schemeClr val="accent6">
                  <a:lumMod val="75000"/>
                </a:schemeClr>
              </a:solidFill>
            </a:endParaRPr>
          </a:p>
        </p:txBody>
      </p:sp>
      <p:sp>
        <p:nvSpPr>
          <p:cNvPr id="3" name="Content Placeholder 2"/>
          <p:cNvSpPr>
            <a:spLocks noGrp="1"/>
          </p:cNvSpPr>
          <p:nvPr>
            <p:ph idx="1"/>
          </p:nvPr>
        </p:nvSpPr>
        <p:spPr>
          <a:xfrm>
            <a:off x="838200" y="1129145"/>
            <a:ext cx="10515600" cy="5410448"/>
          </a:xfrm>
        </p:spPr>
        <p:txBody>
          <a:bodyPr>
            <a:normAutofit/>
          </a:bodyPr>
          <a:lstStyle/>
          <a:p>
            <a:r>
              <a:rPr lang="en-US" sz="3600" dirty="0" smtClean="0"/>
              <a:t>Sometimes leaders underestimate the importance of collaboration, thinking the ‘really important’ progress for the organization springs from them.</a:t>
            </a:r>
          </a:p>
          <a:p>
            <a:pPr lvl="1"/>
            <a:r>
              <a:rPr lang="en-US" sz="2800" dirty="0" smtClean="0"/>
              <a:t>Sounds arrogant, but it’s easy to get into that frame of mind…</a:t>
            </a:r>
          </a:p>
          <a:p>
            <a:r>
              <a:rPr lang="en-US" sz="3200" dirty="0" smtClean="0"/>
              <a:t>Statistically speaking, you are likely not the smartest, most informed, or most skilled person in </a:t>
            </a:r>
            <a:r>
              <a:rPr lang="en-US" sz="3200" dirty="0"/>
              <a:t>an organization </a:t>
            </a:r>
            <a:r>
              <a:rPr lang="en-US" sz="3200" dirty="0" smtClean="0"/>
              <a:t>[first two </a:t>
            </a:r>
            <a:r>
              <a:rPr lang="en-US" sz="3200" dirty="0"/>
              <a:t>are NOT the same thing</a:t>
            </a:r>
            <a:r>
              <a:rPr lang="en-US" sz="3200" dirty="0" smtClean="0"/>
              <a:t>].</a:t>
            </a:r>
          </a:p>
          <a:p>
            <a:r>
              <a:rPr lang="en-US" sz="3200" dirty="0" smtClean="0"/>
              <a:t>Even if you were, you can’t do it all by yourself.</a:t>
            </a:r>
            <a:endParaRPr lang="en-US" sz="3200" dirty="0" smtClean="0"/>
          </a:p>
          <a:p>
            <a:pPr lvl="1"/>
            <a:endParaRPr lang="en-US" sz="2800" dirty="0"/>
          </a:p>
        </p:txBody>
      </p:sp>
    </p:spTree>
    <p:extLst>
      <p:ext uri="{BB962C8B-B14F-4D97-AF65-F5344CB8AC3E}">
        <p14:creationId xmlns:p14="http://schemas.microsoft.com/office/powerpoint/2010/main" val="2449118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2763982"/>
            <a:ext cx="11783291" cy="3775611"/>
          </a:xfrm>
        </p:spPr>
        <p:txBody>
          <a:bodyPr>
            <a:normAutofit/>
          </a:bodyPr>
          <a:lstStyle/>
          <a:p>
            <a:r>
              <a:rPr lang="en-US" sz="3600" dirty="0" smtClean="0"/>
              <a:t>Coaches don’t score any points – they work to put others in a good position to do so</a:t>
            </a:r>
          </a:p>
          <a:p>
            <a:r>
              <a:rPr lang="en-US" sz="3600" dirty="0" smtClean="0"/>
              <a:t>CEOs don’t make </a:t>
            </a:r>
            <a:r>
              <a:rPr lang="en-US" sz="3600" dirty="0"/>
              <a:t>any sales – they work to put others in a good position to do </a:t>
            </a:r>
            <a:r>
              <a:rPr lang="en-US" sz="3600" dirty="0" smtClean="0"/>
              <a:t>so</a:t>
            </a:r>
          </a:p>
          <a:p>
            <a:r>
              <a:rPr lang="en-US" sz="3200" dirty="0" smtClean="0"/>
              <a:t>Mayors don’t build roads– </a:t>
            </a:r>
            <a:r>
              <a:rPr lang="en-US" sz="3200" dirty="0"/>
              <a:t>they work to put others in a good position to do so</a:t>
            </a:r>
          </a:p>
          <a:p>
            <a:r>
              <a:rPr lang="en-US" sz="3200" dirty="0" smtClean="0"/>
              <a:t>I could keep going, but you get the idea…</a:t>
            </a:r>
            <a:endParaRPr lang="en-US" sz="3200" dirty="0" smtClean="0"/>
          </a:p>
          <a:p>
            <a:pPr lvl="1"/>
            <a:endParaRPr lang="en-US" sz="2800" dirty="0"/>
          </a:p>
        </p:txBody>
      </p:sp>
      <p:pic>
        <p:nvPicPr>
          <p:cNvPr id="1030" name="Picture 6" descr="Kobe Bryant Wanted 'Greatest Mentors' Michael Jordan or Phil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673" y="0"/>
            <a:ext cx="3961858" cy="2641767"/>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4315691" y="166256"/>
            <a:ext cx="7426037" cy="2168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smtClean="0"/>
              <a:t>Do you think that Phil Jackson is saying “You know, Kobe, we’d be doing a lot better if I was taking your shots for you”? I’m guessing not…</a:t>
            </a:r>
            <a:endParaRPr lang="en-US" sz="3200" dirty="0" smtClean="0"/>
          </a:p>
          <a:p>
            <a:pPr lvl="1"/>
            <a:endParaRPr lang="en-US" sz="2800" dirty="0"/>
          </a:p>
        </p:txBody>
      </p:sp>
    </p:spTree>
    <p:extLst>
      <p:ext uri="{BB962C8B-B14F-4D97-AF65-F5344CB8AC3E}">
        <p14:creationId xmlns:p14="http://schemas.microsoft.com/office/powerpoint/2010/main" val="418478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05"/>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Breakout 2: </a:t>
            </a:r>
            <a:r>
              <a:rPr lang="en-US" b="1" dirty="0" smtClean="0">
                <a:solidFill>
                  <a:schemeClr val="accent6">
                    <a:lumMod val="75000"/>
                  </a:schemeClr>
                </a:solidFill>
              </a:rPr>
              <a:t>What is the difference between collaboration and people just doing their jobs?</a:t>
            </a:r>
            <a:endParaRPr lang="en-US" b="1" dirty="0">
              <a:solidFill>
                <a:schemeClr val="accent6">
                  <a:lumMod val="75000"/>
                </a:schemeClr>
              </a:solidFill>
            </a:endParaRPr>
          </a:p>
        </p:txBody>
      </p:sp>
      <p:sp>
        <p:nvSpPr>
          <p:cNvPr id="3" name="Content Placeholder 2"/>
          <p:cNvSpPr>
            <a:spLocks noGrp="1"/>
          </p:cNvSpPr>
          <p:nvPr>
            <p:ph idx="1"/>
          </p:nvPr>
        </p:nvSpPr>
        <p:spPr>
          <a:xfrm>
            <a:off x="360218" y="1450068"/>
            <a:ext cx="11568546" cy="4351338"/>
          </a:xfrm>
        </p:spPr>
        <p:txBody>
          <a:bodyPr>
            <a:noAutofit/>
          </a:bodyPr>
          <a:lstStyle/>
          <a:p>
            <a:r>
              <a:rPr lang="en-US" sz="3200" dirty="0" smtClean="0"/>
              <a:t>The team leader will be </a:t>
            </a:r>
            <a:r>
              <a:rPr lang="en-US" sz="3200" dirty="0" smtClean="0"/>
              <a:t>whoever has been TL the least times, tie-breaker – the person who is least interested in basketball and didn’t </a:t>
            </a:r>
            <a:r>
              <a:rPr lang="en-US" sz="3200" dirty="0" smtClean="0"/>
              <a:t>get the point of the </a:t>
            </a:r>
            <a:r>
              <a:rPr lang="en-US" sz="3200" dirty="0" smtClean="0"/>
              <a:t>Phil Jackson/Kob</a:t>
            </a:r>
            <a:r>
              <a:rPr lang="en-US" sz="3200" dirty="0" smtClean="0"/>
              <a:t>e Bryant picture</a:t>
            </a:r>
            <a:r>
              <a:rPr lang="en-US" sz="3200" dirty="0" smtClean="0"/>
              <a:t>.</a:t>
            </a:r>
            <a:endParaRPr lang="en-US" sz="3200" dirty="0" smtClean="0"/>
          </a:p>
          <a:p>
            <a:r>
              <a:rPr lang="en-US" sz="3200" dirty="0" smtClean="0"/>
              <a:t>On the last slide I said coaches don’t score points and CEOs don’t make sales.  That doesn’t necessarily mean that collaboration is going on.  Discuss the difference between ‘collaboration’ and ‘people doing what they are told’. </a:t>
            </a:r>
          </a:p>
          <a:p>
            <a:r>
              <a:rPr lang="en-US" sz="3200" dirty="0" smtClean="0"/>
              <a:t>The TL will pick one or two short summary comments to post to the chat for the larger group. </a:t>
            </a:r>
            <a:r>
              <a:rPr lang="en-US" sz="3200" i="1" dirty="0" smtClean="0"/>
              <a:t>Think about how you will figure out the best way to summarize the discussion or if you are even the one who should be summarizing.</a:t>
            </a:r>
            <a:endParaRPr lang="en-US" sz="3200" dirty="0"/>
          </a:p>
        </p:txBody>
      </p:sp>
    </p:spTree>
    <p:extLst>
      <p:ext uri="{BB962C8B-B14F-4D97-AF65-F5344CB8AC3E}">
        <p14:creationId xmlns:p14="http://schemas.microsoft.com/office/powerpoint/2010/main" val="638203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5" y="124505"/>
            <a:ext cx="11617037" cy="1325563"/>
          </a:xfrm>
        </p:spPr>
        <p:txBody>
          <a:bodyPr vert="horz" lIns="91440" tIns="45720" rIns="91440" bIns="45720" rtlCol="0" anchor="ctr">
            <a:normAutofit fontScale="90000"/>
          </a:bodyPr>
          <a:lstStyle/>
          <a:p>
            <a:pPr algn="ctr"/>
            <a:r>
              <a:rPr lang="en-US" b="1" dirty="0" smtClean="0">
                <a:solidFill>
                  <a:schemeClr val="accent6">
                    <a:lumMod val="75000"/>
                  </a:schemeClr>
                </a:solidFill>
              </a:rPr>
              <a:t>Breakout </a:t>
            </a:r>
            <a:r>
              <a:rPr lang="en-US" b="1" dirty="0" smtClean="0">
                <a:solidFill>
                  <a:schemeClr val="accent6">
                    <a:lumMod val="75000"/>
                  </a:schemeClr>
                </a:solidFill>
              </a:rPr>
              <a:t>2 Summary: What is the difference between collaboration and people just doing their jobs?</a:t>
            </a:r>
            <a:endParaRPr lang="en-US" b="1" dirty="0">
              <a:solidFill>
                <a:schemeClr val="accent6">
                  <a:lumMod val="75000"/>
                </a:schemeClr>
              </a:solidFill>
            </a:endParaRPr>
          </a:p>
        </p:txBody>
      </p:sp>
      <p:sp>
        <p:nvSpPr>
          <p:cNvPr id="3" name="Content Placeholder 2"/>
          <p:cNvSpPr>
            <a:spLocks noGrp="1"/>
          </p:cNvSpPr>
          <p:nvPr>
            <p:ph idx="1"/>
          </p:nvPr>
        </p:nvSpPr>
        <p:spPr>
          <a:xfrm>
            <a:off x="360218" y="1450068"/>
            <a:ext cx="11568546" cy="4351338"/>
          </a:xfrm>
        </p:spPr>
        <p:txBody>
          <a:bodyPr>
            <a:noAutofit/>
          </a:bodyPr>
          <a:lstStyle/>
          <a:p>
            <a:r>
              <a:rPr lang="en-US" sz="3200" dirty="0" smtClean="0"/>
              <a:t>Team Leaders – please post your summary comments in the chat. </a:t>
            </a:r>
          </a:p>
          <a:p>
            <a:r>
              <a:rPr lang="en-US" sz="3200" dirty="0" smtClean="0"/>
              <a:t>Everyone take a moment to read what the other teams discussed.</a:t>
            </a:r>
          </a:p>
          <a:p>
            <a:endParaRPr lang="en-US" sz="3200" dirty="0"/>
          </a:p>
          <a:p>
            <a:r>
              <a:rPr lang="en-US" sz="3200" dirty="0" smtClean="0"/>
              <a:t>Recall our first session…we said that people hav</a:t>
            </a:r>
            <a:r>
              <a:rPr lang="en-US" sz="3200" dirty="0" smtClean="0"/>
              <a:t>e the need to be important. Simply giving them tasks doesn’t satisfy that – instead give them ownership and empower them.</a:t>
            </a:r>
            <a:r>
              <a:rPr lang="en-US" sz="3200" dirty="0"/>
              <a:t> </a:t>
            </a:r>
            <a:r>
              <a:rPr lang="en-US" sz="3200" dirty="0" smtClean="0"/>
              <a:t>This will be motivating and they will aspire to do their best.</a:t>
            </a:r>
          </a:p>
        </p:txBody>
      </p:sp>
    </p:spTree>
    <p:extLst>
      <p:ext uri="{BB962C8B-B14F-4D97-AF65-F5344CB8AC3E}">
        <p14:creationId xmlns:p14="http://schemas.microsoft.com/office/powerpoint/2010/main" val="238375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2"/>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Leadership that Encourages Collaboration</a:t>
            </a:r>
            <a:endParaRPr lang="en-US" b="1" dirty="0">
              <a:solidFill>
                <a:schemeClr val="accent6">
                  <a:lumMod val="75000"/>
                </a:schemeClr>
              </a:solidFill>
            </a:endParaRPr>
          </a:p>
        </p:txBody>
      </p:sp>
      <p:sp>
        <p:nvSpPr>
          <p:cNvPr id="3" name="Content Placeholder 2"/>
          <p:cNvSpPr>
            <a:spLocks noGrp="1"/>
          </p:cNvSpPr>
          <p:nvPr>
            <p:ph idx="1"/>
          </p:nvPr>
        </p:nvSpPr>
        <p:spPr>
          <a:xfrm>
            <a:off x="581891" y="1530927"/>
            <a:ext cx="10771909" cy="5257800"/>
          </a:xfrm>
        </p:spPr>
        <p:txBody>
          <a:bodyPr>
            <a:normAutofit fontScale="85000" lnSpcReduction="10000"/>
          </a:bodyPr>
          <a:lstStyle/>
          <a:p>
            <a:r>
              <a:rPr lang="en-US" sz="4000" dirty="0" smtClean="0"/>
              <a:t>Classic mistake of someone who never allowed input after receiving the previous advice: “I asked everyone what they thought and gave them a chance to contribute </a:t>
            </a:r>
            <a:r>
              <a:rPr lang="en-US" sz="4000" dirty="0" smtClean="0"/>
              <a:t>to the plan, but </a:t>
            </a:r>
            <a:r>
              <a:rPr lang="en-US" sz="4000" dirty="0" smtClean="0"/>
              <a:t>they just looked at me. This confirms that I just need to do what I normally do.”</a:t>
            </a:r>
          </a:p>
          <a:p>
            <a:r>
              <a:rPr lang="en-US" sz="4000" dirty="0" smtClean="0"/>
              <a:t>Recall our discussion during Session 1 about authenticity and consistency. </a:t>
            </a:r>
          </a:p>
          <a:p>
            <a:r>
              <a:rPr lang="en-US" sz="4000" dirty="0" smtClean="0"/>
              <a:t>Everything you do as a leader draws from the foundation you have build. </a:t>
            </a:r>
          </a:p>
          <a:p>
            <a:r>
              <a:rPr lang="en-US" sz="4000" dirty="0" smtClean="0"/>
              <a:t>You have to build a culture where people are comfortable being contributors instead of worker bees.</a:t>
            </a:r>
            <a:endParaRPr lang="en-US" sz="3600" dirty="0" smtClean="0"/>
          </a:p>
          <a:p>
            <a:pPr lvl="1"/>
            <a:endParaRPr lang="en-US" sz="3600" dirty="0" smtClean="0"/>
          </a:p>
        </p:txBody>
      </p:sp>
    </p:spTree>
    <p:extLst>
      <p:ext uri="{BB962C8B-B14F-4D97-AF65-F5344CB8AC3E}">
        <p14:creationId xmlns:p14="http://schemas.microsoft.com/office/powerpoint/2010/main" val="296481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4C1AF0EBAC74489EA5B98B975A9E8D" ma:contentTypeVersion="13" ma:contentTypeDescription="Create a new document." ma:contentTypeScope="" ma:versionID="27febc05d2c99098243f1dc8736df8ce">
  <xsd:schema xmlns:xsd="http://www.w3.org/2001/XMLSchema" xmlns:xs="http://www.w3.org/2001/XMLSchema" xmlns:p="http://schemas.microsoft.com/office/2006/metadata/properties" xmlns:ns3="abfdd10f-ee70-4a94-b770-add6805f217b" xmlns:ns4="b5df1624-255b-47d6-86e8-c31272d79127" targetNamespace="http://schemas.microsoft.com/office/2006/metadata/properties" ma:root="true" ma:fieldsID="f6f1594d54dca25850a751db17c10d60" ns3:_="" ns4:_="">
    <xsd:import namespace="abfdd10f-ee70-4a94-b770-add6805f217b"/>
    <xsd:import namespace="b5df1624-255b-47d6-86e8-c31272d79127"/>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dd10f-ee70-4a94-b770-add6805f21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df1624-255b-47d6-86e8-c31272d79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9AB9C2-1611-464F-8C98-5DF6A9D90664}">
  <ds:schemaRefs>
    <ds:schemaRef ds:uri="http://schemas.microsoft.com/sharepoint/v3/contenttype/forms"/>
  </ds:schemaRefs>
</ds:datastoreItem>
</file>

<file path=customXml/itemProps2.xml><?xml version="1.0" encoding="utf-8"?>
<ds:datastoreItem xmlns:ds="http://schemas.openxmlformats.org/officeDocument/2006/customXml" ds:itemID="{35BE19C3-B026-4F2B-9471-D6B13E7E4F68}">
  <ds:schemaRefs>
    <ds:schemaRef ds:uri="http://purl.org/dc/terms/"/>
    <ds:schemaRef ds:uri="http://purl.org/dc/elements/1.1/"/>
    <ds:schemaRef ds:uri="http://schemas.microsoft.com/office/2006/documentManagement/types"/>
    <ds:schemaRef ds:uri="http://purl.org/dc/dcmitype/"/>
    <ds:schemaRef ds:uri="http://schemas.openxmlformats.org/package/2006/metadata/core-properties"/>
    <ds:schemaRef ds:uri="b5df1624-255b-47d6-86e8-c31272d79127"/>
    <ds:schemaRef ds:uri="http://www.w3.org/XML/1998/namespace"/>
    <ds:schemaRef ds:uri="http://schemas.microsoft.com/office/infopath/2007/PartnerControls"/>
    <ds:schemaRef ds:uri="abfdd10f-ee70-4a94-b770-add6805f217b"/>
    <ds:schemaRef ds:uri="http://schemas.microsoft.com/office/2006/metadata/properties"/>
  </ds:schemaRefs>
</ds:datastoreItem>
</file>

<file path=customXml/itemProps3.xml><?xml version="1.0" encoding="utf-8"?>
<ds:datastoreItem xmlns:ds="http://schemas.openxmlformats.org/officeDocument/2006/customXml" ds:itemID="{B863D427-FE45-43C3-9A41-9C5BDFE13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fdd10f-ee70-4a94-b770-add6805f217b"/>
    <ds:schemaRef ds:uri="b5df1624-255b-47d6-86e8-c31272d79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466</TotalTime>
  <Words>2029</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RVGS Summer Leadership Institute</vt:lpstr>
      <vt:lpstr>Today’s Topic: Collaborating with Diverse Viewpoints</vt:lpstr>
      <vt:lpstr>Breakout 1: Reflection Activity from Monday</vt:lpstr>
      <vt:lpstr>Review of Last Non-Guest Speaker Session</vt:lpstr>
      <vt:lpstr>The Importance of Collaboration</vt:lpstr>
      <vt:lpstr>PowerPoint Presentation</vt:lpstr>
      <vt:lpstr>Breakout 2: What is the difference between collaboration and people just doing their jobs?</vt:lpstr>
      <vt:lpstr>Breakout 2 Summary: What is the difference between collaboration and people just doing their jobs?</vt:lpstr>
      <vt:lpstr>Leadership that Encourages Collaboration</vt:lpstr>
      <vt:lpstr>Building a Collaborative Culture</vt:lpstr>
      <vt:lpstr>Breakout 3</vt:lpstr>
      <vt:lpstr>Breakout 3 Review</vt:lpstr>
      <vt:lpstr>Diversity in Teams</vt:lpstr>
      <vt:lpstr>‘Preferred Culture’ in Low Diversity Groups</vt:lpstr>
      <vt:lpstr>Preferred Culture in Mixed or Public Groups</vt:lpstr>
      <vt:lpstr>The sad truth of current society in the US</vt:lpstr>
      <vt:lpstr>Attitudes of the Culture vs the Individual</vt:lpstr>
      <vt:lpstr>“Passing” in the Dominant Culture</vt:lpstr>
      <vt:lpstr>Authentically Respecting Diversity as a Leader</vt:lpstr>
      <vt:lpstr>This week’s reflection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RVGS Summer Leadership Institute</dc:title>
  <dc:creator>Mark A. Levy</dc:creator>
  <cp:lastModifiedBy>Mark A. Levy</cp:lastModifiedBy>
  <cp:revision>53</cp:revision>
  <dcterms:created xsi:type="dcterms:W3CDTF">2020-06-01T05:34:07Z</dcterms:created>
  <dcterms:modified xsi:type="dcterms:W3CDTF">2020-06-29T07:09:26Z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0x010100B74C1AF0EBAC74489EA5B98B975A9E8D</vt:lpwstr>
  </property>
</Properties>
</file>