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5"/>
  </p:notesMasterIdLst>
  <p:sldIdLst>
    <p:sldId id="278" r:id="rId5"/>
    <p:sldId id="279" r:id="rId6"/>
    <p:sldId id="280" r:id="rId7"/>
    <p:sldId id="281" r:id="rId8"/>
    <p:sldId id="287" r:id="rId9"/>
    <p:sldId id="282" r:id="rId10"/>
    <p:sldId id="283" r:id="rId11"/>
    <p:sldId id="284" r:id="rId12"/>
    <p:sldId id="285" r:id="rId13"/>
    <p:sldId id="28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263504-2065-4E98-9747-ABF7DC8842CB}" v="4" dt="2022-10-04T17:21: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10/17/2022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10/17/2022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10/17/2022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10/17/2022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10/17/2022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10/17/2022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10/17/2022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10/17/2022</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video" Target="https://www.youtube.com/embed/LgDlrl7L2fE?feature=oembed" TargetMode="External"/><Relationship Id="rId5" Type="http://schemas.openxmlformats.org/officeDocument/2006/relationships/image" Target="../media/image9.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12192001" cy="685799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a:normAutofit/>
          </a:bodyPr>
          <a:lstStyle/>
          <a:p>
            <a:pPr algn="l"/>
            <a:r>
              <a:rPr lang="en-US" sz="4000" dirty="0"/>
              <a:t>RVGS – D</a:t>
            </a:r>
            <a:br>
              <a:rPr lang="en-US" sz="4000" dirty="0"/>
            </a:br>
            <a:r>
              <a:rPr lang="en-US" sz="4000" dirty="0"/>
              <a:t>Procrastination</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rmAutofit/>
          </a:bodyPr>
          <a:lstStyle/>
          <a:p>
            <a:pPr algn="l"/>
            <a:r>
              <a:rPr lang="en-US" sz="2300" dirty="0"/>
              <a:t>October 11, 2022</a:t>
            </a:r>
          </a:p>
        </p:txBody>
      </p:sp>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F12F7-27E6-EC8D-E900-915001253953}"/>
              </a:ext>
            </a:extLst>
          </p:cNvPr>
          <p:cNvSpPr>
            <a:spLocks noGrp="1"/>
          </p:cNvSpPr>
          <p:nvPr>
            <p:ph type="title"/>
          </p:nvPr>
        </p:nvSpPr>
        <p:spPr/>
        <p:txBody>
          <a:bodyPr/>
          <a:lstStyle/>
          <a:p>
            <a:r>
              <a:rPr lang="en-US" dirty="0"/>
              <a:t>Works Cited</a:t>
            </a:r>
          </a:p>
        </p:txBody>
      </p:sp>
      <p:sp>
        <p:nvSpPr>
          <p:cNvPr id="3" name="TextBox 2">
            <a:extLst>
              <a:ext uri="{FF2B5EF4-FFF2-40B4-BE49-F238E27FC236}">
                <a16:creationId xmlns:a16="http://schemas.microsoft.com/office/drawing/2014/main" id="{6D31C840-B45F-F564-52EC-0C1B83883A26}"/>
              </a:ext>
            </a:extLst>
          </p:cNvPr>
          <p:cNvSpPr txBox="1"/>
          <p:nvPr/>
        </p:nvSpPr>
        <p:spPr>
          <a:xfrm>
            <a:off x="2107096" y="1961322"/>
            <a:ext cx="8441634" cy="1754326"/>
          </a:xfrm>
          <a:prstGeom prst="rect">
            <a:avLst/>
          </a:prstGeom>
          <a:noFill/>
        </p:spPr>
        <p:txBody>
          <a:bodyPr wrap="square" rtlCol="0">
            <a:spAutoFit/>
          </a:bodyPr>
          <a:lstStyle/>
          <a:p>
            <a:r>
              <a:rPr lang="en-US" dirty="0"/>
              <a:t>Trenton, Nick. </a:t>
            </a:r>
            <a:r>
              <a:rPr lang="en-US" i="1" dirty="0"/>
              <a:t>Focus Master: 37 Tips to Stay Present, Ignore Distractions, and Finish the Task at Hand. </a:t>
            </a:r>
            <a:r>
              <a:rPr lang="en-US" dirty="0"/>
              <a:t>Nick Trenton. September 14, 2021.</a:t>
            </a:r>
          </a:p>
          <a:p>
            <a:endParaRPr lang="en-US" dirty="0"/>
          </a:p>
          <a:p>
            <a:r>
              <a:rPr lang="en-US" dirty="0"/>
              <a:t>Psychologytoday.com/blog/science-and-sensibility/201005 and 201006</a:t>
            </a:r>
          </a:p>
          <a:p>
            <a:endParaRPr lang="en-US" dirty="0"/>
          </a:p>
          <a:p>
            <a:r>
              <a:rPr lang="en-US" dirty="0"/>
              <a:t>https://www.youtube.com/watch?v=LgDlrl7L2fE</a:t>
            </a:r>
          </a:p>
        </p:txBody>
      </p:sp>
    </p:spTree>
    <p:extLst>
      <p:ext uri="{BB962C8B-B14F-4D97-AF65-F5344CB8AC3E}">
        <p14:creationId xmlns:p14="http://schemas.microsoft.com/office/powerpoint/2010/main" val="1876749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6096000"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2" y="609600"/>
            <a:ext cx="4668655" cy="970450"/>
          </a:xfrm>
        </p:spPr>
        <p:txBody>
          <a:bodyPr anchor="b">
            <a:normAutofit fontScale="90000"/>
          </a:bodyPr>
          <a:lstStyle/>
          <a:p>
            <a:pPr algn="l"/>
            <a:r>
              <a:rPr lang="en-US" sz="4000" dirty="0"/>
              <a:t>What is Procrastination?	</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900493" y="1732449"/>
            <a:ext cx="4403596" cy="4058751"/>
          </a:xfrm>
        </p:spPr>
        <p:txBody>
          <a:bodyPr anchor="t">
            <a:normAutofit/>
          </a:bodyPr>
          <a:lstStyle/>
          <a:p>
            <a:r>
              <a:rPr lang="en-US" sz="2400" dirty="0"/>
              <a:t> comes from Latin “pro” and “</a:t>
            </a:r>
            <a:r>
              <a:rPr lang="en-US" sz="2400" dirty="0" err="1"/>
              <a:t>crastinus</a:t>
            </a:r>
            <a:r>
              <a:rPr lang="en-US" sz="2400" dirty="0"/>
              <a:t>” – literal meaning is in favor of tomorrow</a:t>
            </a:r>
          </a:p>
          <a:p>
            <a:r>
              <a:rPr lang="en-US" sz="2400" dirty="0"/>
              <a:t>Let’s define it as the habit of putting something off that needs to be done</a:t>
            </a:r>
          </a:p>
          <a:p>
            <a:r>
              <a:rPr lang="en-US" sz="2400" dirty="0"/>
              <a:t>Why is procrastination such a problem for so many?</a:t>
            </a:r>
          </a:p>
          <a:p>
            <a:endParaRPr lang="en-US" sz="2400" dirty="0"/>
          </a:p>
        </p:txBody>
      </p:sp>
    </p:spTree>
    <p:extLst>
      <p:ext uri="{BB962C8B-B14F-4D97-AF65-F5344CB8AC3E}">
        <p14:creationId xmlns:p14="http://schemas.microsoft.com/office/powerpoint/2010/main" val="322023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2E5B7-BB3D-7495-FBE5-2B34F7B06BDF}"/>
              </a:ext>
            </a:extLst>
          </p:cNvPr>
          <p:cNvSpPr>
            <a:spLocks noGrp="1"/>
          </p:cNvSpPr>
          <p:nvPr>
            <p:ph type="title"/>
          </p:nvPr>
        </p:nvSpPr>
        <p:spPr/>
        <p:txBody>
          <a:bodyPr/>
          <a:lstStyle/>
          <a:p>
            <a:r>
              <a:rPr lang="en-US" dirty="0"/>
              <a:t>Am I just lazy?</a:t>
            </a:r>
          </a:p>
        </p:txBody>
      </p:sp>
      <p:sp>
        <p:nvSpPr>
          <p:cNvPr id="3" name="TextBox 2">
            <a:extLst>
              <a:ext uri="{FF2B5EF4-FFF2-40B4-BE49-F238E27FC236}">
                <a16:creationId xmlns:a16="http://schemas.microsoft.com/office/drawing/2014/main" id="{C102DC7B-AFCC-848D-B848-5C7DD0E5D47A}"/>
              </a:ext>
            </a:extLst>
          </p:cNvPr>
          <p:cNvSpPr txBox="1"/>
          <p:nvPr/>
        </p:nvSpPr>
        <p:spPr>
          <a:xfrm>
            <a:off x="1961322" y="2385391"/>
            <a:ext cx="9024730"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Procrastination is NOT a personality trait</a:t>
            </a:r>
          </a:p>
          <a:p>
            <a:pPr marL="742950" lvl="1" indent="-285750">
              <a:buFont typeface="Arial" panose="020B0604020202020204" pitchFamily="34" charset="0"/>
              <a:buChar char="•"/>
            </a:pPr>
            <a:r>
              <a:rPr lang="en-US" sz="2400" dirty="0"/>
              <a:t> Neurobiologists have found evidence that procrastination falls under the part of the brain that is responsible for our basic survival instincts which include mood and feelings</a:t>
            </a:r>
          </a:p>
          <a:p>
            <a:pPr marL="1200150" lvl="2" indent="-285750">
              <a:buFont typeface="Arial" panose="020B0604020202020204" pitchFamily="34" charset="0"/>
              <a:buChar char="•"/>
            </a:pPr>
            <a:r>
              <a:rPr lang="en-US" sz="2400" dirty="0"/>
              <a:t>The logical part of our brain knows it’s bad for us, but</a:t>
            </a:r>
          </a:p>
          <a:p>
            <a:pPr marL="1200150" lvl="2" indent="-285750">
              <a:buFont typeface="Arial" panose="020B0604020202020204" pitchFamily="34" charset="0"/>
              <a:buChar char="•"/>
            </a:pPr>
            <a:r>
              <a:rPr lang="en-US" sz="2400" dirty="0"/>
              <a:t>The impulsive part of our brains are so automatic that they sometimes win out</a:t>
            </a:r>
          </a:p>
          <a:p>
            <a:pPr marL="285750" indent="-285750">
              <a:buFont typeface="Arial" panose="020B0604020202020204" pitchFamily="34" charset="0"/>
              <a:buChar char="•"/>
            </a:pPr>
            <a:r>
              <a:rPr lang="en-US" sz="2400" dirty="0"/>
              <a:t>The act of procrastination is a learned behavior and is cyclical in nature</a:t>
            </a:r>
          </a:p>
          <a:p>
            <a:pPr marL="285750" indent="-285750">
              <a:buFont typeface="Arial" panose="020B0604020202020204" pitchFamily="34" charset="0"/>
              <a:buChar char="•"/>
            </a:pPr>
            <a:r>
              <a:rPr lang="en-US" sz="2400" dirty="0"/>
              <a:t>You can learn to reverse the cycle and avoid the negative outcomes by using the conscious part of our brains to combat the impulse</a:t>
            </a:r>
          </a:p>
        </p:txBody>
      </p:sp>
    </p:spTree>
    <p:extLst>
      <p:ext uri="{BB962C8B-B14F-4D97-AF65-F5344CB8AC3E}">
        <p14:creationId xmlns:p14="http://schemas.microsoft.com/office/powerpoint/2010/main" val="345621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C432F0-0502-56C7-AAE9-4980C96BD928}"/>
              </a:ext>
            </a:extLst>
          </p:cNvPr>
          <p:cNvSpPr>
            <a:spLocks noGrp="1"/>
          </p:cNvSpPr>
          <p:nvPr>
            <p:ph type="title"/>
          </p:nvPr>
        </p:nvSpPr>
        <p:spPr>
          <a:xfrm>
            <a:off x="695916" y="1078264"/>
            <a:ext cx="3422930" cy="4701473"/>
          </a:xfrm>
        </p:spPr>
        <p:txBody>
          <a:bodyPr vert="horz" lIns="91440" tIns="45720" rIns="91440" bIns="45720" rtlCol="0" anchor="ctr">
            <a:normAutofit/>
          </a:bodyPr>
          <a:lstStyle/>
          <a:p>
            <a:pPr algn="r"/>
            <a:r>
              <a:rPr lang="en-US" sz="4400">
                <a:solidFill>
                  <a:srgbClr val="FFFFFF"/>
                </a:solidFill>
              </a:rPr>
              <a:t>Battle of the Brains</a:t>
            </a:r>
            <a:br>
              <a:rPr lang="en-US" sz="4400">
                <a:solidFill>
                  <a:srgbClr val="FFFFFF"/>
                </a:solidFill>
              </a:rPr>
            </a:br>
            <a:r>
              <a:rPr lang="en-US" sz="4400">
                <a:solidFill>
                  <a:srgbClr val="FFFFFF"/>
                </a:solidFill>
              </a:rPr>
              <a:t>Limbic versus Prefrontal Cortex</a:t>
            </a:r>
          </a:p>
        </p:txBody>
      </p:sp>
      <p:sp>
        <p:nvSpPr>
          <p:cNvPr id="3" name="TextBox 2">
            <a:extLst>
              <a:ext uri="{FF2B5EF4-FFF2-40B4-BE49-F238E27FC236}">
                <a16:creationId xmlns:a16="http://schemas.microsoft.com/office/drawing/2014/main" id="{27EA6300-B759-ED9E-F81F-71095BB4D3A8}"/>
              </a:ext>
            </a:extLst>
          </p:cNvPr>
          <p:cNvSpPr txBox="1"/>
          <p:nvPr/>
        </p:nvSpPr>
        <p:spPr>
          <a:xfrm>
            <a:off x="5088835" y="357808"/>
            <a:ext cx="6142910" cy="6056243"/>
          </a:xfrm>
          <a:prstGeom prst="rect">
            <a:avLst/>
          </a:prstGeom>
          <a:effectLst/>
        </p:spPr>
        <p:txBody>
          <a:bodyPr vert="horz" lIns="91440" tIns="45720" rIns="91440" bIns="45720" rtlCol="0" anchor="ctr">
            <a:normAutofit fontScale="92500" lnSpcReduction="10000"/>
          </a:bodyPr>
          <a:lstStyle/>
          <a:p>
            <a:pPr defTabSz="457200">
              <a:spcBef>
                <a:spcPct val="20000"/>
              </a:spcBef>
              <a:spcAft>
                <a:spcPts val="600"/>
              </a:spcAft>
              <a:buClr>
                <a:schemeClr val="tx2"/>
              </a:buClr>
              <a:buSzPct val="70000"/>
              <a:buFont typeface="Wingdings 2" charset="2"/>
            </a:pP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p>
          <a:p>
            <a:pPr defTabSz="457200">
              <a:spcBef>
                <a:spcPct val="20000"/>
              </a:spcBef>
              <a:spcAft>
                <a:spcPts val="600"/>
              </a:spcAft>
              <a:buClr>
                <a:schemeClr val="tx2"/>
              </a:buClr>
              <a:buSzPct val="70000"/>
              <a:buFont typeface="Wingdings 2" charset="2"/>
            </a:pPr>
            <a:endPar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285750" indent="-285750" defTabSz="457200">
              <a:spcBef>
                <a:spcPct val="20000"/>
              </a:spcBef>
              <a:spcAft>
                <a:spcPts val="600"/>
              </a:spcAft>
              <a:buClr>
                <a:schemeClr val="tx2"/>
              </a:buClr>
              <a:buSzPct val="70000"/>
              <a:buFont typeface="Wingdings 2" charset="2"/>
              <a:buChar char="•"/>
            </a:pPr>
            <a:r>
              <a:rPr lang="en-US" sz="24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The limbic system is automatic and responds without thought – It is pleasure-driven and impulsive</a:t>
            </a:r>
          </a:p>
          <a:p>
            <a:pPr marL="285750" indent="-285750" defTabSz="457200">
              <a:spcBef>
                <a:spcPct val="20000"/>
              </a:spcBef>
              <a:spcAft>
                <a:spcPts val="600"/>
              </a:spcAft>
              <a:buClr>
                <a:schemeClr val="tx2"/>
              </a:buClr>
              <a:buSzPct val="70000"/>
              <a:buFont typeface="Wingdings 2" charset="2"/>
              <a:buChar char="•"/>
            </a:pPr>
            <a:endParaRPr lang="en-US" sz="24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285750" indent="-285750" defTabSz="457200">
              <a:spcBef>
                <a:spcPct val="20000"/>
              </a:spcBef>
              <a:spcAft>
                <a:spcPts val="600"/>
              </a:spcAft>
              <a:buClr>
                <a:schemeClr val="tx2"/>
              </a:buClr>
              <a:buSzPct val="70000"/>
              <a:buFont typeface="Wingdings 2" charset="2"/>
              <a:buChar char="•"/>
            </a:pPr>
            <a:r>
              <a:rPr lang="en-US" sz="24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When anticipating a more pleasurable activity than the one you NEED to be doing, dopamine is released….the idea/expectation of the activity is pleasurable in and of itself and leads us to procrastinate</a:t>
            </a:r>
          </a:p>
          <a:p>
            <a:pPr defTabSz="457200">
              <a:spcBef>
                <a:spcPct val="20000"/>
              </a:spcBef>
              <a:spcAft>
                <a:spcPts val="600"/>
              </a:spcAft>
              <a:buClr>
                <a:schemeClr val="tx2"/>
              </a:buClr>
              <a:buSzPct val="70000"/>
              <a:buFont typeface="Wingdings 2" charset="2"/>
            </a:pPr>
            <a:endParaRPr lang="en-US" sz="24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285750" indent="-285750" defTabSz="457200">
              <a:spcBef>
                <a:spcPct val="20000"/>
              </a:spcBef>
              <a:spcAft>
                <a:spcPts val="600"/>
              </a:spcAft>
              <a:buClr>
                <a:schemeClr val="tx2"/>
              </a:buClr>
              <a:buSzPct val="70000"/>
              <a:buFont typeface="Wingdings 2" charset="2"/>
              <a:buChar char="•"/>
            </a:pPr>
            <a:r>
              <a:rPr lang="en-US" sz="24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The prefrontal cortex is slower and more conscious – it takes more direct effort to win the battle, but it can be done once you understand what is happening </a:t>
            </a:r>
          </a:p>
        </p:txBody>
      </p:sp>
    </p:spTree>
    <p:extLst>
      <p:ext uri="{BB962C8B-B14F-4D97-AF65-F5344CB8AC3E}">
        <p14:creationId xmlns:p14="http://schemas.microsoft.com/office/powerpoint/2010/main" val="323536633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766CDA4A-6CAA-4FED-A424-FF9D363E93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8FCCE5-8797-43BD-FE69-820244FDCDA0}"/>
              </a:ext>
            </a:extLst>
          </p:cNvPr>
          <p:cNvSpPr>
            <a:spLocks noGrp="1"/>
          </p:cNvSpPr>
          <p:nvPr>
            <p:ph type="title"/>
          </p:nvPr>
        </p:nvSpPr>
        <p:spPr>
          <a:xfrm>
            <a:off x="1370693" y="4243997"/>
            <a:ext cx="9440034" cy="1059644"/>
          </a:xfrm>
        </p:spPr>
        <p:txBody>
          <a:bodyPr vert="horz" lIns="91440" tIns="45720" rIns="91440" bIns="45720" rtlCol="0" anchor="b">
            <a:normAutofit/>
          </a:bodyPr>
          <a:lstStyle/>
          <a:p>
            <a:r>
              <a:rPr lang="en-US" sz="3700"/>
              <a:t>Another Way to Look at the Battle of the Brains…</a:t>
            </a:r>
          </a:p>
        </p:txBody>
      </p:sp>
      <p:pic>
        <p:nvPicPr>
          <p:cNvPr id="22" name="Picture 9">
            <a:extLst>
              <a:ext uri="{FF2B5EF4-FFF2-40B4-BE49-F238E27FC236}">
                <a16:creationId xmlns:a16="http://schemas.microsoft.com/office/drawing/2014/main" id="{9B0DB875-49E3-4B9D-8AAE-D81A127B66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4376928" y="559759"/>
            <a:ext cx="3438144" cy="3438144"/>
          </a:xfrm>
          <a:prstGeom prst="rect">
            <a:avLst/>
          </a:prstGeom>
        </p:spPr>
      </p:pic>
      <p:pic>
        <p:nvPicPr>
          <p:cNvPr id="3" name="Online Media 2" title="Tim Urban | Inside the mind of a master procrastinator (Short Version)">
            <a:hlinkClick r:id="" action="ppaction://media"/>
            <a:extLst>
              <a:ext uri="{FF2B5EF4-FFF2-40B4-BE49-F238E27FC236}">
                <a16:creationId xmlns:a16="http://schemas.microsoft.com/office/drawing/2014/main" id="{C469594D-52E3-FA69-9F40-68BD0FA1BBC4}"/>
              </a:ext>
            </a:extLst>
          </p:cNvPr>
          <p:cNvPicPr>
            <a:picLocks noRot="1" noChangeAspect="1"/>
          </p:cNvPicPr>
          <p:nvPr>
            <a:videoFile r:link="rId1"/>
          </p:nvPr>
        </p:nvPicPr>
        <p:blipFill>
          <a:blip r:embed="rId5"/>
          <a:stretch>
            <a:fillRect/>
          </a:stretch>
        </p:blipFill>
        <p:spPr>
          <a:xfrm>
            <a:off x="3890986" y="1375654"/>
            <a:ext cx="4651271" cy="2627968"/>
          </a:xfrm>
          <a:prstGeom prst="rect">
            <a:avLst/>
          </a:prstGeom>
        </p:spPr>
      </p:pic>
    </p:spTree>
    <p:extLst>
      <p:ext uri="{BB962C8B-B14F-4D97-AF65-F5344CB8AC3E}">
        <p14:creationId xmlns:p14="http://schemas.microsoft.com/office/powerpoint/2010/main" val="38784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874569-917D-AC60-3A06-8B36794F759D}"/>
              </a:ext>
            </a:extLst>
          </p:cNvPr>
          <p:cNvSpPr>
            <a:spLocks noGrp="1"/>
          </p:cNvSpPr>
          <p:nvPr>
            <p:ph type="title"/>
          </p:nvPr>
        </p:nvSpPr>
        <p:spPr>
          <a:xfrm>
            <a:off x="695916" y="1078264"/>
            <a:ext cx="3422930" cy="4701473"/>
          </a:xfrm>
        </p:spPr>
        <p:txBody>
          <a:bodyPr vert="horz" lIns="91440" tIns="45720" rIns="91440" bIns="45720" rtlCol="0" anchor="ctr">
            <a:normAutofit/>
          </a:bodyPr>
          <a:lstStyle/>
          <a:p>
            <a:pPr algn="r"/>
            <a:r>
              <a:rPr lang="en-US" sz="4400" dirty="0">
                <a:solidFill>
                  <a:srgbClr val="FFFFFF"/>
                </a:solidFill>
              </a:rPr>
              <a:t>HALT</a:t>
            </a:r>
          </a:p>
        </p:txBody>
      </p:sp>
      <p:sp>
        <p:nvSpPr>
          <p:cNvPr id="3" name="TextBox 2">
            <a:extLst>
              <a:ext uri="{FF2B5EF4-FFF2-40B4-BE49-F238E27FC236}">
                <a16:creationId xmlns:a16="http://schemas.microsoft.com/office/drawing/2014/main" id="{B5723E71-40DC-0662-71C7-EA9AF05B61D6}"/>
              </a:ext>
            </a:extLst>
          </p:cNvPr>
          <p:cNvSpPr txBox="1"/>
          <p:nvPr/>
        </p:nvSpPr>
        <p:spPr>
          <a:xfrm>
            <a:off x="5049078" y="371062"/>
            <a:ext cx="6447006" cy="6042990"/>
          </a:xfrm>
          <a:prstGeom prst="rect">
            <a:avLst/>
          </a:prstGeom>
          <a:effectLst/>
        </p:spPr>
        <p:txBody>
          <a:bodyPr vert="horz" lIns="91440" tIns="45720" rIns="91440" bIns="45720" rtlCol="0" anchor="ctr">
            <a:normAutofit/>
          </a:bodyPr>
          <a:lstStyle/>
          <a:p>
            <a:pPr defTabSz="457200">
              <a:lnSpc>
                <a:spcPct val="90000"/>
              </a:lnSpc>
              <a:spcBef>
                <a:spcPct val="20000"/>
              </a:spcBef>
              <a:spcAft>
                <a:spcPts val="600"/>
              </a:spcAft>
              <a:buClr>
                <a:schemeClr val="tx2"/>
              </a:buClr>
              <a:buSzPct val="70000"/>
              <a:buFont typeface="Wingdings 2" charset="2"/>
            </a:pPr>
            <a:r>
              <a:rPr lang="en-US"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Before making any decision as to what you are going to do or NOT do, think HALT:</a:t>
            </a:r>
          </a:p>
          <a:p>
            <a:pPr defTabSz="457200">
              <a:lnSpc>
                <a:spcPct val="90000"/>
              </a:lnSpc>
              <a:spcBef>
                <a:spcPct val="20000"/>
              </a:spcBef>
              <a:spcAft>
                <a:spcPts val="600"/>
              </a:spcAft>
              <a:buClr>
                <a:schemeClr val="tx2"/>
              </a:buClr>
              <a:buSzPct val="70000"/>
              <a:buFont typeface="Wingdings 2" charset="2"/>
            </a:pPr>
            <a:endParaRPr lang="en-US"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285750" indent="-285750" defTabSz="457200">
              <a:lnSpc>
                <a:spcPct val="90000"/>
              </a:lnSpc>
              <a:spcBef>
                <a:spcPct val="20000"/>
              </a:spcBef>
              <a:spcAft>
                <a:spcPts val="600"/>
              </a:spcAft>
              <a:buClr>
                <a:schemeClr val="tx2"/>
              </a:buClr>
              <a:buSzPct val="70000"/>
              <a:buFont typeface="Wingdings 2" charset="2"/>
              <a:buChar char="•"/>
            </a:pPr>
            <a:r>
              <a:rPr lang="en-US"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H – Am I hungry?</a:t>
            </a:r>
          </a:p>
          <a:p>
            <a:pPr marL="285750" indent="-285750" defTabSz="457200">
              <a:lnSpc>
                <a:spcPct val="90000"/>
              </a:lnSpc>
              <a:spcBef>
                <a:spcPct val="20000"/>
              </a:spcBef>
              <a:spcAft>
                <a:spcPts val="600"/>
              </a:spcAft>
              <a:buClr>
                <a:schemeClr val="tx2"/>
              </a:buClr>
              <a:buSzPct val="70000"/>
              <a:buFont typeface="Wingdings 2" charset="2"/>
              <a:buChar char="•"/>
            </a:pPr>
            <a:r>
              <a:rPr lang="en-US"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 – Am I angry?</a:t>
            </a:r>
          </a:p>
          <a:p>
            <a:pPr marL="285750" indent="-285750" defTabSz="457200">
              <a:lnSpc>
                <a:spcPct val="90000"/>
              </a:lnSpc>
              <a:spcBef>
                <a:spcPct val="20000"/>
              </a:spcBef>
              <a:spcAft>
                <a:spcPts val="600"/>
              </a:spcAft>
              <a:buClr>
                <a:schemeClr val="tx2"/>
              </a:buClr>
              <a:buSzPct val="70000"/>
              <a:buFont typeface="Wingdings 2" charset="2"/>
              <a:buChar char="•"/>
            </a:pPr>
            <a:r>
              <a:rPr lang="en-US"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L – Am I lonely?</a:t>
            </a:r>
          </a:p>
          <a:p>
            <a:pPr marL="285750" indent="-285750" defTabSz="457200">
              <a:lnSpc>
                <a:spcPct val="90000"/>
              </a:lnSpc>
              <a:spcBef>
                <a:spcPct val="20000"/>
              </a:spcBef>
              <a:spcAft>
                <a:spcPts val="600"/>
              </a:spcAft>
              <a:buClr>
                <a:schemeClr val="tx2"/>
              </a:buClr>
              <a:buSzPct val="70000"/>
              <a:buFont typeface="Wingdings 2" charset="2"/>
              <a:buChar char="•"/>
            </a:pPr>
            <a:r>
              <a:rPr lang="en-US"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T – Am I tired?</a:t>
            </a:r>
          </a:p>
          <a:p>
            <a:pPr marL="285750" indent="-285750" defTabSz="457200">
              <a:lnSpc>
                <a:spcPct val="90000"/>
              </a:lnSpc>
              <a:spcBef>
                <a:spcPct val="20000"/>
              </a:spcBef>
              <a:spcAft>
                <a:spcPts val="600"/>
              </a:spcAft>
              <a:buClr>
                <a:schemeClr val="tx2"/>
              </a:buClr>
              <a:buSzPct val="70000"/>
              <a:buFont typeface="Wingdings 2" charset="2"/>
              <a:buChar char="•"/>
            </a:pPr>
            <a:endParaRPr lang="en-US"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defTabSz="457200">
              <a:lnSpc>
                <a:spcPct val="90000"/>
              </a:lnSpc>
              <a:spcBef>
                <a:spcPct val="20000"/>
              </a:spcBef>
              <a:spcAft>
                <a:spcPts val="600"/>
              </a:spcAft>
              <a:buClr>
                <a:schemeClr val="tx2"/>
              </a:buClr>
              <a:buSzPct val="70000"/>
              <a:buFont typeface="Wingdings 2" charset="2"/>
            </a:pPr>
            <a:r>
              <a:rPr lang="en-US"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If the answer to any of the HALT questions is “yes” then think about how that might be influencing your thoughts/decisions and address them.  </a:t>
            </a:r>
          </a:p>
          <a:p>
            <a:pPr defTabSz="457200">
              <a:lnSpc>
                <a:spcPct val="90000"/>
              </a:lnSpc>
              <a:spcBef>
                <a:spcPct val="20000"/>
              </a:spcBef>
              <a:spcAft>
                <a:spcPts val="600"/>
              </a:spcAft>
              <a:buClr>
                <a:schemeClr val="tx2"/>
              </a:buClr>
              <a:buSzPct val="70000"/>
              <a:buFont typeface="Wingdings 2" charset="2"/>
            </a:pPr>
            <a:endParaRPr lang="en-US"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defTabSz="457200">
              <a:lnSpc>
                <a:spcPct val="90000"/>
              </a:lnSpc>
              <a:spcBef>
                <a:spcPct val="20000"/>
              </a:spcBef>
              <a:spcAft>
                <a:spcPts val="600"/>
              </a:spcAft>
              <a:buClr>
                <a:schemeClr val="tx2"/>
              </a:buClr>
              <a:buSzPct val="70000"/>
              <a:buFont typeface="Wingdings 2" charset="2"/>
            </a:pPr>
            <a:r>
              <a:rPr lang="en-US" sz="20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Once you address the HALT, you can analyze the cost/benefit of putting the task off </a:t>
            </a:r>
          </a:p>
        </p:txBody>
      </p:sp>
    </p:spTree>
    <p:extLst>
      <p:ext uri="{BB962C8B-B14F-4D97-AF65-F5344CB8AC3E}">
        <p14:creationId xmlns:p14="http://schemas.microsoft.com/office/powerpoint/2010/main" val="109603362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B2532-D51D-3CD0-64DC-CA9362F0ECB7}"/>
              </a:ext>
            </a:extLst>
          </p:cNvPr>
          <p:cNvSpPr>
            <a:spLocks noGrp="1"/>
          </p:cNvSpPr>
          <p:nvPr>
            <p:ph type="title"/>
          </p:nvPr>
        </p:nvSpPr>
        <p:spPr/>
        <p:txBody>
          <a:bodyPr/>
          <a:lstStyle/>
          <a:p>
            <a:r>
              <a:rPr lang="en-US" dirty="0"/>
              <a:t>Scenario</a:t>
            </a:r>
          </a:p>
        </p:txBody>
      </p:sp>
      <p:sp>
        <p:nvSpPr>
          <p:cNvPr id="3" name="TextBox 2">
            <a:extLst>
              <a:ext uri="{FF2B5EF4-FFF2-40B4-BE49-F238E27FC236}">
                <a16:creationId xmlns:a16="http://schemas.microsoft.com/office/drawing/2014/main" id="{A387DEBA-625B-74B5-3FBE-13F671BBFE07}"/>
              </a:ext>
            </a:extLst>
          </p:cNvPr>
          <p:cNvSpPr txBox="1"/>
          <p:nvPr/>
        </p:nvSpPr>
        <p:spPr>
          <a:xfrm>
            <a:off x="1457739" y="2504661"/>
            <a:ext cx="9369287" cy="2646878"/>
          </a:xfrm>
          <a:prstGeom prst="rect">
            <a:avLst/>
          </a:prstGeom>
          <a:noFill/>
        </p:spPr>
        <p:txBody>
          <a:bodyPr wrap="square" rtlCol="0">
            <a:spAutoFit/>
          </a:bodyPr>
          <a:lstStyle/>
          <a:p>
            <a:r>
              <a:rPr lang="en-US" sz="2800" dirty="0"/>
              <a:t>Lucy has the final draft of her research paper due tomorrow.  Her friends have invited her to go to the movies.  She loves hanging out with her friends, but she wants to do well in her class.    What should she do?</a:t>
            </a:r>
          </a:p>
          <a:p>
            <a:endParaRPr lang="en-US" dirty="0"/>
          </a:p>
          <a:p>
            <a:endParaRPr lang="en-US" dirty="0"/>
          </a:p>
          <a:p>
            <a:endParaRPr lang="en-US" dirty="0"/>
          </a:p>
        </p:txBody>
      </p:sp>
    </p:spTree>
    <p:extLst>
      <p:ext uri="{BB962C8B-B14F-4D97-AF65-F5344CB8AC3E}">
        <p14:creationId xmlns:p14="http://schemas.microsoft.com/office/powerpoint/2010/main" val="1397924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C71620-591C-DA4B-834A-6E037A2228A4}"/>
              </a:ext>
            </a:extLst>
          </p:cNvPr>
          <p:cNvSpPr>
            <a:spLocks noGrp="1"/>
          </p:cNvSpPr>
          <p:nvPr>
            <p:ph type="title"/>
          </p:nvPr>
        </p:nvSpPr>
        <p:spPr>
          <a:xfrm>
            <a:off x="695916" y="1078264"/>
            <a:ext cx="3422930" cy="4701473"/>
          </a:xfrm>
        </p:spPr>
        <p:txBody>
          <a:bodyPr vert="horz" lIns="91440" tIns="45720" rIns="91440" bIns="45720" rtlCol="0" anchor="ctr">
            <a:normAutofit/>
          </a:bodyPr>
          <a:lstStyle/>
          <a:p>
            <a:pPr algn="r"/>
            <a:r>
              <a:rPr lang="en-US" sz="4400" dirty="0">
                <a:solidFill>
                  <a:srgbClr val="FFFFFF"/>
                </a:solidFill>
              </a:rPr>
              <a:t>Scenario Discussion</a:t>
            </a:r>
          </a:p>
        </p:txBody>
      </p:sp>
      <p:sp>
        <p:nvSpPr>
          <p:cNvPr id="3" name="TextBox 2">
            <a:extLst>
              <a:ext uri="{FF2B5EF4-FFF2-40B4-BE49-F238E27FC236}">
                <a16:creationId xmlns:a16="http://schemas.microsoft.com/office/drawing/2014/main" id="{11A18E70-00C1-6D61-E4B2-0CBB4447399A}"/>
              </a:ext>
            </a:extLst>
          </p:cNvPr>
          <p:cNvSpPr txBox="1"/>
          <p:nvPr/>
        </p:nvSpPr>
        <p:spPr>
          <a:xfrm>
            <a:off x="5049078" y="384314"/>
            <a:ext cx="6334539" cy="6003234"/>
          </a:xfrm>
          <a:prstGeom prst="rect">
            <a:avLst/>
          </a:prstGeom>
          <a:effectLst/>
        </p:spPr>
        <p:txBody>
          <a:bodyPr vert="horz" lIns="91440" tIns="45720" rIns="91440" bIns="45720" rtlCol="0" anchor="ctr">
            <a:normAutofit/>
          </a:bodyPr>
          <a:lstStyle/>
          <a:p>
            <a:pPr defTabSz="457200">
              <a:spcBef>
                <a:spcPct val="20000"/>
              </a:spcBef>
              <a:spcAft>
                <a:spcPts val="600"/>
              </a:spcAft>
              <a:buClr>
                <a:schemeClr val="tx2"/>
              </a:buClr>
              <a:buSzPct val="70000"/>
              <a:buFont typeface="Wingdings 2" charset="2"/>
            </a:pP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Lucy asks herself the HALT questions and realizes she is hungry.  She gets a snack.</a:t>
            </a:r>
          </a:p>
          <a:p>
            <a:pPr defTabSz="457200">
              <a:spcBef>
                <a:spcPct val="20000"/>
              </a:spcBef>
              <a:spcAft>
                <a:spcPts val="600"/>
              </a:spcAft>
              <a:buClr>
                <a:schemeClr val="tx2"/>
              </a:buClr>
              <a:buSzPct val="70000"/>
              <a:buFont typeface="Wingdings 2" charset="2"/>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defTabSz="457200">
              <a:spcBef>
                <a:spcPct val="20000"/>
              </a:spcBef>
              <a:spcAft>
                <a:spcPts val="600"/>
              </a:spcAft>
              <a:buClr>
                <a:schemeClr val="tx2"/>
              </a:buClr>
              <a:buSzPct val="70000"/>
              <a:buFont typeface="Wingdings 2" charset="2"/>
            </a:pP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Lucy weighs the cost/benefit:  </a:t>
            </a:r>
          </a:p>
          <a:p>
            <a:pPr marL="285750" indent="-285750" defTabSz="457200">
              <a:spcBef>
                <a:spcPct val="20000"/>
              </a:spcBef>
              <a:spcAft>
                <a:spcPts val="600"/>
              </a:spcAft>
              <a:buClr>
                <a:schemeClr val="tx2"/>
              </a:buClr>
              <a:buSzPct val="70000"/>
              <a:buFont typeface="Wingdings 2" charset="2"/>
              <a:buChar char="•"/>
            </a:pP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If she stays home and finishes her, she’ll have a better chance of getting a good grade</a:t>
            </a:r>
          </a:p>
          <a:p>
            <a:pPr marL="285750" indent="-285750" defTabSz="457200">
              <a:spcBef>
                <a:spcPct val="20000"/>
              </a:spcBef>
              <a:spcAft>
                <a:spcPts val="600"/>
              </a:spcAft>
              <a:buClr>
                <a:schemeClr val="tx2"/>
              </a:buClr>
              <a:buSzPct val="70000"/>
              <a:buFont typeface="Wingdings 2" charset="2"/>
              <a:buChar char="•"/>
            </a:pP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If she stays home, she can mark off a major task on her to-do list</a:t>
            </a:r>
          </a:p>
          <a:p>
            <a:pPr marL="285750" indent="-285750" defTabSz="457200">
              <a:spcBef>
                <a:spcPct val="20000"/>
              </a:spcBef>
              <a:spcAft>
                <a:spcPts val="600"/>
              </a:spcAft>
              <a:buClr>
                <a:schemeClr val="tx2"/>
              </a:buClr>
              <a:buSzPct val="70000"/>
              <a:buFont typeface="Wingdings 2" charset="2"/>
              <a:buChar char="•"/>
            </a:pP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If she goes to the movies, she’ll have fun seeing her friends, but…</a:t>
            </a:r>
          </a:p>
          <a:p>
            <a:pPr marL="285750" indent="-285750" defTabSz="457200">
              <a:spcBef>
                <a:spcPct val="20000"/>
              </a:spcBef>
              <a:spcAft>
                <a:spcPts val="600"/>
              </a:spcAft>
              <a:buClr>
                <a:schemeClr val="tx2"/>
              </a:buClr>
              <a:buSzPct val="70000"/>
              <a:buFont typeface="Wingdings 2" charset="2"/>
              <a:buChar char="•"/>
            </a:pP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If she goes to the movies, she’ll be worried about her paper and feel guilty</a:t>
            </a:r>
          </a:p>
        </p:txBody>
      </p:sp>
    </p:spTree>
    <p:extLst>
      <p:ext uri="{BB962C8B-B14F-4D97-AF65-F5344CB8AC3E}">
        <p14:creationId xmlns:p14="http://schemas.microsoft.com/office/powerpoint/2010/main" val="360946525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9CA1EA-1896-C4F1-0081-D731E91B0E28}"/>
              </a:ext>
            </a:extLst>
          </p:cNvPr>
          <p:cNvSpPr>
            <a:spLocks noGrp="1"/>
          </p:cNvSpPr>
          <p:nvPr>
            <p:ph type="title"/>
          </p:nvPr>
        </p:nvSpPr>
        <p:spPr>
          <a:xfrm>
            <a:off x="913794" y="741515"/>
            <a:ext cx="10353761" cy="1633340"/>
          </a:xfrm>
        </p:spPr>
        <p:txBody>
          <a:bodyPr vert="horz" lIns="91440" tIns="45720" rIns="91440" bIns="45720" rtlCol="0" anchor="ctr">
            <a:normAutofit/>
          </a:bodyPr>
          <a:lstStyle/>
          <a:p>
            <a:r>
              <a:rPr lang="en-US" sz="4800">
                <a:solidFill>
                  <a:srgbClr val="FFFFFF"/>
                </a:solidFill>
              </a:rPr>
              <a:t>Where Does Procrastination Fit into Your Life?</a:t>
            </a:r>
          </a:p>
        </p:txBody>
      </p:sp>
      <p:sp>
        <p:nvSpPr>
          <p:cNvPr id="3" name="TextBox 2">
            <a:extLst>
              <a:ext uri="{FF2B5EF4-FFF2-40B4-BE49-F238E27FC236}">
                <a16:creationId xmlns:a16="http://schemas.microsoft.com/office/drawing/2014/main" id="{7AB8E462-362A-0678-7C05-188E1AF56D03}"/>
              </a:ext>
            </a:extLst>
          </p:cNvPr>
          <p:cNvSpPr txBox="1"/>
          <p:nvPr/>
        </p:nvSpPr>
        <p:spPr>
          <a:xfrm>
            <a:off x="913795" y="3070927"/>
            <a:ext cx="10353762" cy="3045558"/>
          </a:xfrm>
          <a:prstGeom prst="rect">
            <a:avLst/>
          </a:prstGeom>
          <a:effectLst/>
        </p:spPr>
        <p:txBody>
          <a:bodyPr vert="horz" lIns="91440" tIns="45720" rIns="91440" bIns="45720" rtlCol="0" anchor="ctr">
            <a:normAutofit/>
          </a:bodyPr>
          <a:lstStyle/>
          <a:p>
            <a:pPr marL="285750" indent="-285750" defTabSz="457200">
              <a:spcBef>
                <a:spcPct val="20000"/>
              </a:spcBef>
              <a:spcAft>
                <a:spcPts val="600"/>
              </a:spcAft>
              <a:buClr>
                <a:schemeClr val="tx2"/>
              </a:buClr>
              <a:buSzPct val="70000"/>
              <a:buFont typeface="Wingdings 2" charset="2"/>
              <a:buChar char="•"/>
            </a:pPr>
            <a:r>
              <a:rPr lang="en-US"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Take the short self-assessment</a:t>
            </a:r>
          </a:p>
          <a:p>
            <a:pPr marL="285750" indent="-285750" defTabSz="457200">
              <a:spcBef>
                <a:spcPct val="20000"/>
              </a:spcBef>
              <a:spcAft>
                <a:spcPts val="600"/>
              </a:spcAft>
              <a:buClr>
                <a:schemeClr val="tx2"/>
              </a:buClr>
              <a:buSzPct val="70000"/>
              <a:buFont typeface="Wingdings 2" charset="2"/>
              <a:buChar char="•"/>
            </a:pPr>
            <a:r>
              <a:rPr lang="en-US"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Break up into small groups and discuss your results </a:t>
            </a:r>
          </a:p>
          <a:p>
            <a:pPr marL="742950" lvl="1" indent="-285750" defTabSz="457200">
              <a:spcBef>
                <a:spcPct val="20000"/>
              </a:spcBef>
              <a:spcAft>
                <a:spcPts val="600"/>
              </a:spcAft>
              <a:buClr>
                <a:schemeClr val="tx2"/>
              </a:buClr>
              <a:buSzPct val="70000"/>
              <a:buFont typeface="Wingdings 2" charset="2"/>
              <a:buChar char="•"/>
            </a:pPr>
            <a:r>
              <a:rPr lang="en-US"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What areas seemed to be the biggest “hot spots” for you?</a:t>
            </a:r>
          </a:p>
          <a:p>
            <a:pPr marL="742950" lvl="1" indent="-285750" defTabSz="457200">
              <a:spcBef>
                <a:spcPct val="20000"/>
              </a:spcBef>
              <a:spcAft>
                <a:spcPts val="600"/>
              </a:spcAft>
              <a:buClr>
                <a:schemeClr val="tx2"/>
              </a:buClr>
              <a:buSzPct val="70000"/>
              <a:buFont typeface="Wingdings 2" charset="2"/>
              <a:buChar char="•"/>
            </a:pPr>
            <a:r>
              <a:rPr lang="en-US"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If you marked “unlike me” these could be areas of strength.  What areas of strength did you see?</a:t>
            </a:r>
          </a:p>
          <a:p>
            <a:pPr marL="742950" lvl="1" indent="-285750" defTabSz="457200">
              <a:spcBef>
                <a:spcPct val="20000"/>
              </a:spcBef>
              <a:spcAft>
                <a:spcPts val="600"/>
              </a:spcAft>
              <a:buClr>
                <a:schemeClr val="tx2"/>
              </a:buClr>
              <a:buSzPct val="70000"/>
              <a:buFont typeface="Wingdings 2" charset="2"/>
              <a:buChar char="•"/>
            </a:pPr>
            <a:endParaRPr lang="en-US"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742950" lvl="1" indent="-285750" defTabSz="457200">
              <a:spcBef>
                <a:spcPct val="20000"/>
              </a:spcBef>
              <a:spcAft>
                <a:spcPts val="600"/>
              </a:spcAft>
              <a:buClr>
                <a:schemeClr val="tx2"/>
              </a:buClr>
              <a:buSzPct val="70000"/>
              <a:buFont typeface="Wingdings 2" charset="2"/>
              <a:buChar char="•"/>
            </a:pPr>
            <a:r>
              <a:rPr lang="en-US"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Did you learn anything new about procrastination today?  If so, how will that information help you moving forward?</a:t>
            </a:r>
          </a:p>
        </p:txBody>
      </p:sp>
    </p:spTree>
    <p:extLst>
      <p:ext uri="{BB962C8B-B14F-4D97-AF65-F5344CB8AC3E}">
        <p14:creationId xmlns:p14="http://schemas.microsoft.com/office/powerpoint/2010/main" val="972238736"/>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3.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{34949221-382E-4402-8B19-FD0F9A908116}tf55705232_win32</Template>
  <TotalTime>1413</TotalTime>
  <Words>629</Words>
  <Application>Microsoft Office PowerPoint</Application>
  <PresentationFormat>Widescreen</PresentationFormat>
  <Paragraphs>58</Paragraphs>
  <Slides>10</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Goudy Old Style</vt:lpstr>
      <vt:lpstr>Wingdings 2</vt:lpstr>
      <vt:lpstr>SlateVTI</vt:lpstr>
      <vt:lpstr>RVGS – D Procrastination</vt:lpstr>
      <vt:lpstr>What is Procrastination? </vt:lpstr>
      <vt:lpstr>Am I just lazy?</vt:lpstr>
      <vt:lpstr>Battle of the Brains Limbic versus Prefrontal Cortex</vt:lpstr>
      <vt:lpstr>Another Way to Look at the Battle of the Brains…</vt:lpstr>
      <vt:lpstr>HALT</vt:lpstr>
      <vt:lpstr>Scenario</vt:lpstr>
      <vt:lpstr>Scenario Discussion</vt:lpstr>
      <vt:lpstr>Where Does Procrastination Fit into Your Life?</vt:lpstr>
      <vt:lpstr>Works Cited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RVGS – D Procrastination</dc:title>
  <dc:creator>Kathy D. Sebolt</dc:creator>
  <cp:lastModifiedBy>Mark Levy</cp:lastModifiedBy>
  <cp:revision>2</cp:revision>
  <dcterms:created xsi:type="dcterms:W3CDTF">2022-10-03T18:04:30Z</dcterms:created>
  <dcterms:modified xsi:type="dcterms:W3CDTF">2022-10-17T17:01:12Z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