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7102475" cy="9388475"/>
  <p:embeddedFontLst>
    <p:embeddedFont>
      <p:font typeface="Playfair Display" panose="020B0604020202020204" charset="0"/>
      <p:regular r:id="rId27"/>
      <p:bold r:id="rId28"/>
      <p:italic r:id="rId29"/>
      <p:boldItalic r:id="rId30"/>
    </p:embeddedFont>
    <p:embeddedFont>
      <p:font typeface="Montserrat Black" panose="020B0604020202020204" charset="0"/>
      <p:bold r:id="rId31"/>
      <p:boldItalic r:id="rId32"/>
    </p:embeddedFont>
    <p:embeddedFont>
      <p:font typeface="Calibri Light" panose="020F0302020204030204" pitchFamily="34" charset="0"/>
      <p:regular r:id="rId33"/>
      <p:italic r:id="rId34"/>
    </p:embeddedFont>
    <p:embeddedFont>
      <p:font typeface="Oswald" panose="020B0604020202020204" charset="0"/>
      <p:regular r:id="rId35"/>
      <p:bold r:id="rId36"/>
    </p:embeddedFont>
    <p:embeddedFont>
      <p:font typeface="Impact" panose="020B0806030902050204" pitchFamily="34" charset="0"/>
      <p:regular r:id="rId37"/>
    </p:embeddedFont>
    <p:embeddedFont>
      <p:font typeface="Trebuchet MS" panose="020B0603020202020204" pitchFamily="34" charset="0"/>
      <p:regular r:id="rId38"/>
      <p:bold r:id="rId39"/>
      <p:italic r:id="rId40"/>
      <p:boldItalic r:id="rId41"/>
    </p:embeddedFont>
    <p:embeddedFont>
      <p:font typeface="Montserrat" panose="020B0604020202020204" charset="0"/>
      <p:regular r:id="rId42"/>
      <p:bold r:id="rId43"/>
      <p:italic r:id="rId44"/>
      <p:boldItalic r:id="rId45"/>
    </p:embeddedFont>
    <p:embeddedFont>
      <p:font typeface="Roboto" panose="020B0604020202020204" charset="0"/>
      <p:regular r:id="rId46"/>
      <p:bold r:id="rId47"/>
      <p:italic r:id="rId48"/>
      <p:boldItalic r:id="rId49"/>
    </p:embeddedFont>
    <p:embeddedFont>
      <p:font typeface="Montserrat ExtraBold" panose="020B0604020202020204" charset="0"/>
      <p:bold r:id="rId50"/>
      <p:boldItalic r:id="rId51"/>
    </p:embeddedFont>
    <p:embeddedFont>
      <p:font typeface="Cabin" panose="020B060402020202020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Montserrat SemiBold"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48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63" Type="http://schemas.openxmlformats.org/officeDocument/2006/relationships/font" Target="fonts/font3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font" Target="fonts/font32.fntdata"/><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3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font" Target="fonts/font33.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font" Target="fonts/font3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font" Target="fonts/font34.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77739" cy="471597"/>
          </a:xfrm>
          <a:prstGeom prst="rect">
            <a:avLst/>
          </a:prstGeom>
          <a:noFill/>
          <a:ln>
            <a:noFill/>
          </a:ln>
        </p:spPr>
        <p:txBody>
          <a:bodyPr spcFirstLastPara="1" wrap="square" lIns="94200" tIns="47100" rIns="94200" bIns="471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504" y="1"/>
            <a:ext cx="3077739" cy="471597"/>
          </a:xfrm>
          <a:prstGeom prst="rect">
            <a:avLst/>
          </a:prstGeom>
          <a:noFill/>
          <a:ln>
            <a:noFill/>
          </a:ln>
        </p:spPr>
        <p:txBody>
          <a:bodyPr spcFirstLastPara="1" wrap="square" lIns="94200" tIns="47100" rIns="94200" bIns="471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5"/>
            <a:ext cx="5681980" cy="3696711"/>
          </a:xfrm>
          <a:prstGeom prst="rect">
            <a:avLst/>
          </a:prstGeom>
          <a:noFill/>
          <a:ln>
            <a:noFill/>
          </a:ln>
        </p:spPr>
        <p:txBody>
          <a:bodyPr spcFirstLastPara="1" wrap="square" lIns="94200" tIns="47100" rIns="94200" bIns="471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6879"/>
            <a:ext cx="3077739" cy="471596"/>
          </a:xfrm>
          <a:prstGeom prst="rect">
            <a:avLst/>
          </a:prstGeom>
          <a:noFill/>
          <a:ln>
            <a:noFill/>
          </a:ln>
        </p:spPr>
        <p:txBody>
          <a:bodyPr spcFirstLastPara="1" wrap="square" lIns="94200" tIns="47100" rIns="94200" bIns="471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504" y="8916879"/>
            <a:ext cx="3077739" cy="471596"/>
          </a:xfrm>
          <a:prstGeom prst="rect">
            <a:avLst/>
          </a:prstGeom>
          <a:noFill/>
          <a:ln>
            <a:noFill/>
          </a:ln>
        </p:spPr>
        <p:txBody>
          <a:bodyPr spcFirstLastPara="1" wrap="square" lIns="94200" tIns="47100" rIns="94200" bIns="471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b042e3506_0_0: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b042e3506_0_0: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67" name="Google Shape;67;g5b042e3506_0_0:notes"/>
          <p:cNvSpPr txBox="1">
            <a:spLocks noGrp="1"/>
          </p:cNvSpPr>
          <p:nvPr>
            <p:ph type="sldNum" idx="12"/>
          </p:nvPr>
        </p:nvSpPr>
        <p:spPr>
          <a:xfrm>
            <a:off x="4023504" y="8916879"/>
            <a:ext cx="3077700" cy="4716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b042e3506_0_688: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53" name="Google Shape;153;g5b042e3506_0_688: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b042e3506_0_709: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b042e3506_0_709: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67" name="Google Shape;167;g5b042e3506_0_709:notes"/>
          <p:cNvSpPr txBox="1">
            <a:spLocks noGrp="1"/>
          </p:cNvSpPr>
          <p:nvPr>
            <p:ph type="sldNum" idx="12"/>
          </p:nvPr>
        </p:nvSpPr>
        <p:spPr>
          <a:xfrm>
            <a:off x="4023504" y="8916879"/>
            <a:ext cx="3077700" cy="4716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b042e3506_0_58: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b042e3506_0_58: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77" name="Google Shape;177;g5b042e3506_0_58:notes"/>
          <p:cNvSpPr txBox="1">
            <a:spLocks noGrp="1"/>
          </p:cNvSpPr>
          <p:nvPr>
            <p:ph type="sldNum" idx="12"/>
          </p:nvPr>
        </p:nvSpPr>
        <p:spPr>
          <a:xfrm>
            <a:off x="4023504" y="8916879"/>
            <a:ext cx="3077700" cy="4716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c2c2b1b72_0_2: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90" name="Google Shape;190;g5c2c2b1b72_0_2: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c2c2b1b72_0_11: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200" name="Google Shape;200;g5c2c2b1b72_0_11: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c2c2b1b72_0_17: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207" name="Google Shape;207;g5c2c2b1b72_0_17: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c2c2b1b72_0_24: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215" name="Google Shape;215;g5c2c2b1b72_0_24: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c2c2b1b72_0_31: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c2c2b1b72_0_31: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224" name="Google Shape;224;g5c2c2b1b72_0_31:notes"/>
          <p:cNvSpPr txBox="1">
            <a:spLocks noGrp="1"/>
          </p:cNvSpPr>
          <p:nvPr>
            <p:ph type="sldNum" idx="12"/>
          </p:nvPr>
        </p:nvSpPr>
        <p:spPr>
          <a:xfrm>
            <a:off x="4023504" y="8916879"/>
            <a:ext cx="3077700" cy="4716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b042e3506_0_65: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b042e3506_0_65: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235" name="Google Shape;235;g5b042e3506_0_65:notes"/>
          <p:cNvSpPr txBox="1">
            <a:spLocks noGrp="1"/>
          </p:cNvSpPr>
          <p:nvPr>
            <p:ph type="sldNum" idx="12"/>
          </p:nvPr>
        </p:nvSpPr>
        <p:spPr>
          <a:xfrm>
            <a:off x="4023504" y="8916879"/>
            <a:ext cx="3077700" cy="4716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b042e3506_0_73: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245" name="Google Shape;245;g5b042e3506_0_73: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a50032ad3_1_0: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a50032ad3_1_0: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75" name="Google Shape;75;g8a50032ad3_1_0:notes"/>
          <p:cNvSpPr txBox="1">
            <a:spLocks noGrp="1"/>
          </p:cNvSpPr>
          <p:nvPr>
            <p:ph type="sldNum" idx="12"/>
          </p:nvPr>
        </p:nvSpPr>
        <p:spPr>
          <a:xfrm>
            <a:off x="4023504" y="8916879"/>
            <a:ext cx="3077700" cy="4716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b042e3506_0_80: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253" name="Google Shape;253;g5b042e3506_0_80: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b40b872a4_0_141: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b40b872a4_0_141: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262" name="Google Shape;262;g5b40b872a4_0_141:notes"/>
          <p:cNvSpPr txBox="1">
            <a:spLocks noGrp="1"/>
          </p:cNvSpPr>
          <p:nvPr>
            <p:ph type="sldNum" idx="12"/>
          </p:nvPr>
        </p:nvSpPr>
        <p:spPr>
          <a:xfrm>
            <a:off x="4023504" y="8916879"/>
            <a:ext cx="3077700" cy="4716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a50032ad3_0_0: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8a50032ad3_0_0: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269" name="Google Shape;269;g8a50032ad3_0_0:notes"/>
          <p:cNvSpPr txBox="1">
            <a:spLocks noGrp="1"/>
          </p:cNvSpPr>
          <p:nvPr>
            <p:ph type="sldNum" idx="12"/>
          </p:nvPr>
        </p:nvSpPr>
        <p:spPr>
          <a:xfrm>
            <a:off x="4023504" y="8916879"/>
            <a:ext cx="3077700" cy="4716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b042e3506_0_39: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b042e3506_0_39: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84" name="Google Shape;84;g5b042e3506_0_39:notes"/>
          <p:cNvSpPr txBox="1">
            <a:spLocks noGrp="1"/>
          </p:cNvSpPr>
          <p:nvPr>
            <p:ph type="sldNum" idx="12"/>
          </p:nvPr>
        </p:nvSpPr>
        <p:spPr>
          <a:xfrm>
            <a:off x="4023504" y="8916879"/>
            <a:ext cx="3077700" cy="4716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710248" y="4518205"/>
            <a:ext cx="5681980" cy="3696711"/>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97" name="Google Shape;97;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710248" y="4518205"/>
            <a:ext cx="5681980" cy="3696711"/>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04" name="Google Shape;104;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txBox="1">
            <a:spLocks noGrp="1"/>
          </p:cNvSpPr>
          <p:nvPr>
            <p:ph type="body" idx="1"/>
          </p:nvPr>
        </p:nvSpPr>
        <p:spPr>
          <a:xfrm>
            <a:off x="710248" y="4518205"/>
            <a:ext cx="5681980" cy="3696711"/>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12" name="Google Shape;112;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042e3506_0_48: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042e3506_0_48: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21" name="Google Shape;121;g5b042e3506_0_48:notes"/>
          <p:cNvSpPr txBox="1">
            <a:spLocks noGrp="1"/>
          </p:cNvSpPr>
          <p:nvPr>
            <p:ph type="sldNum" idx="12"/>
          </p:nvPr>
        </p:nvSpPr>
        <p:spPr>
          <a:xfrm>
            <a:off x="4023504" y="8916879"/>
            <a:ext cx="3077700" cy="4716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042e3506_0_662: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31" name="Google Shape;131;g5b042e3506_0_662: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b042e3506_0_670:notes"/>
          <p:cNvSpPr txBox="1">
            <a:spLocks noGrp="1"/>
          </p:cNvSpPr>
          <p:nvPr>
            <p:ph type="body" idx="1"/>
          </p:nvPr>
        </p:nvSpPr>
        <p:spPr>
          <a:xfrm>
            <a:off x="710248" y="4518205"/>
            <a:ext cx="5682000" cy="36966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40" name="Google Shape;140;g5b042e3506_0_670: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p2"/>
          <p:cNvSpPr/>
          <p:nvPr/>
        </p:nvSpPr>
        <p:spPr>
          <a:xfrm>
            <a:off x="5715000" y="0"/>
            <a:ext cx="963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2"/>
          <p:cNvSpPr/>
          <p:nvPr/>
        </p:nvSpPr>
        <p:spPr>
          <a:xfrm>
            <a:off x="5811300" y="0"/>
            <a:ext cx="5137500" cy="68580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459000" y="1871800"/>
            <a:ext cx="11274000" cy="2862300"/>
          </a:xfrm>
          <a:prstGeom prst="rect">
            <a:avLst/>
          </a:prstGeom>
          <a:solidFill>
            <a:srgbClr val="FFFFFF"/>
          </a:solidFill>
        </p:spPr>
        <p:txBody>
          <a:bodyPr spcFirstLastPara="1" wrap="square" lIns="121900" tIns="121900" rIns="121900" bIns="121900" anchor="ctr" anchorCtr="0">
            <a:noAutofit/>
          </a:bodyPr>
          <a:lstStyle>
            <a:lvl1pPr lvl="0" algn="ctr">
              <a:spcBef>
                <a:spcPts val="0"/>
              </a:spcBef>
              <a:spcAft>
                <a:spcPts val="0"/>
              </a:spcAft>
              <a:buSzPts val="9100"/>
              <a:buFont typeface="Playfair Display"/>
              <a:buNone/>
              <a:defRPr sz="9100" b="1">
                <a:latin typeface="Playfair Display"/>
                <a:ea typeface="Playfair Display"/>
                <a:cs typeface="Playfair Display"/>
                <a:sym typeface="Playfair Display"/>
              </a:defRPr>
            </a:lvl1pPr>
            <a:lvl2pPr lvl="1" algn="ctr">
              <a:spcBef>
                <a:spcPts val="0"/>
              </a:spcBef>
              <a:spcAft>
                <a:spcPts val="0"/>
              </a:spcAft>
              <a:buSzPts val="9100"/>
              <a:buFont typeface="Playfair Display"/>
              <a:buNone/>
              <a:defRPr sz="9100" b="1">
                <a:latin typeface="Playfair Display"/>
                <a:ea typeface="Playfair Display"/>
                <a:cs typeface="Playfair Display"/>
                <a:sym typeface="Playfair Display"/>
              </a:defRPr>
            </a:lvl2pPr>
            <a:lvl3pPr lvl="2" algn="ctr">
              <a:spcBef>
                <a:spcPts val="0"/>
              </a:spcBef>
              <a:spcAft>
                <a:spcPts val="0"/>
              </a:spcAft>
              <a:buSzPts val="9100"/>
              <a:buFont typeface="Playfair Display"/>
              <a:buNone/>
              <a:defRPr sz="9100" b="1">
                <a:latin typeface="Playfair Display"/>
                <a:ea typeface="Playfair Display"/>
                <a:cs typeface="Playfair Display"/>
                <a:sym typeface="Playfair Display"/>
              </a:defRPr>
            </a:lvl3pPr>
            <a:lvl4pPr lvl="3" algn="ctr">
              <a:spcBef>
                <a:spcPts val="0"/>
              </a:spcBef>
              <a:spcAft>
                <a:spcPts val="0"/>
              </a:spcAft>
              <a:buSzPts val="9100"/>
              <a:buFont typeface="Playfair Display"/>
              <a:buNone/>
              <a:defRPr sz="9100" b="1">
                <a:latin typeface="Playfair Display"/>
                <a:ea typeface="Playfair Display"/>
                <a:cs typeface="Playfair Display"/>
                <a:sym typeface="Playfair Display"/>
              </a:defRPr>
            </a:lvl4pPr>
            <a:lvl5pPr lvl="4" algn="ctr">
              <a:spcBef>
                <a:spcPts val="0"/>
              </a:spcBef>
              <a:spcAft>
                <a:spcPts val="0"/>
              </a:spcAft>
              <a:buSzPts val="9100"/>
              <a:buFont typeface="Playfair Display"/>
              <a:buNone/>
              <a:defRPr sz="9100" b="1">
                <a:latin typeface="Playfair Display"/>
                <a:ea typeface="Playfair Display"/>
                <a:cs typeface="Playfair Display"/>
                <a:sym typeface="Playfair Display"/>
              </a:defRPr>
            </a:lvl5pPr>
            <a:lvl6pPr lvl="5" algn="ctr">
              <a:spcBef>
                <a:spcPts val="0"/>
              </a:spcBef>
              <a:spcAft>
                <a:spcPts val="0"/>
              </a:spcAft>
              <a:buSzPts val="9100"/>
              <a:buFont typeface="Playfair Display"/>
              <a:buNone/>
              <a:defRPr sz="9100" b="1">
                <a:latin typeface="Playfair Display"/>
                <a:ea typeface="Playfair Display"/>
                <a:cs typeface="Playfair Display"/>
                <a:sym typeface="Playfair Display"/>
              </a:defRPr>
            </a:lvl6pPr>
            <a:lvl7pPr lvl="6" algn="ctr">
              <a:spcBef>
                <a:spcPts val="0"/>
              </a:spcBef>
              <a:spcAft>
                <a:spcPts val="0"/>
              </a:spcAft>
              <a:buSzPts val="9100"/>
              <a:buFont typeface="Playfair Display"/>
              <a:buNone/>
              <a:defRPr sz="9100" b="1">
                <a:latin typeface="Playfair Display"/>
                <a:ea typeface="Playfair Display"/>
                <a:cs typeface="Playfair Display"/>
                <a:sym typeface="Playfair Display"/>
              </a:defRPr>
            </a:lvl7pPr>
            <a:lvl8pPr lvl="7" algn="ctr">
              <a:spcBef>
                <a:spcPts val="0"/>
              </a:spcBef>
              <a:spcAft>
                <a:spcPts val="0"/>
              </a:spcAft>
              <a:buSzPts val="9100"/>
              <a:buFont typeface="Playfair Display"/>
              <a:buNone/>
              <a:defRPr sz="9100" b="1">
                <a:latin typeface="Playfair Display"/>
                <a:ea typeface="Playfair Display"/>
                <a:cs typeface="Playfair Display"/>
                <a:sym typeface="Playfair Display"/>
              </a:defRPr>
            </a:lvl8pPr>
            <a:lvl9pPr lvl="8" algn="ctr">
              <a:spcBef>
                <a:spcPts val="0"/>
              </a:spcBef>
              <a:spcAft>
                <a:spcPts val="0"/>
              </a:spcAft>
              <a:buSzPts val="9100"/>
              <a:buFont typeface="Playfair Display"/>
              <a:buNone/>
              <a:defRPr sz="9100" b="1">
                <a:latin typeface="Playfair Display"/>
                <a:ea typeface="Playfair Display"/>
                <a:cs typeface="Playfair Display"/>
                <a:sym typeface="Playfair Display"/>
              </a:defRPr>
            </a:lvl9pPr>
          </a:lstStyle>
          <a:p>
            <a:endParaRPr/>
          </a:p>
        </p:txBody>
      </p:sp>
      <p:sp>
        <p:nvSpPr>
          <p:cNvPr id="17" name="Google Shape;17;p2"/>
          <p:cNvSpPr txBox="1">
            <a:spLocks noGrp="1"/>
          </p:cNvSpPr>
          <p:nvPr>
            <p:ph type="subTitle" idx="1"/>
          </p:nvPr>
        </p:nvSpPr>
        <p:spPr>
          <a:xfrm>
            <a:off x="459000" y="4734200"/>
            <a:ext cx="6546900" cy="770400"/>
          </a:xfrm>
          <a:prstGeom prst="rect">
            <a:avLst/>
          </a:prstGeom>
          <a:solidFill>
            <a:schemeClr val="dk2"/>
          </a:solidFill>
        </p:spPr>
        <p:txBody>
          <a:bodyPr spcFirstLastPara="1" wrap="square" lIns="121900" tIns="121900" rIns="121900" bIns="121900" anchor="ctr" anchorCtr="0">
            <a:noAutofit/>
          </a:bodyPr>
          <a:lstStyle>
            <a:lvl1pPr lvl="0">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9pPr>
          </a:lstStyle>
          <a:p>
            <a:endParaRPr/>
          </a:p>
        </p:txBody>
      </p:sp>
      <p:sp>
        <p:nvSpPr>
          <p:cNvPr id="18" name="Google Shape;18;p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415600" y="1333233"/>
            <a:ext cx="11360700" cy="28617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8700"/>
              <a:buFont typeface="Montserrat"/>
              <a:buNone/>
              <a:defRPr sz="18700">
                <a:latin typeface="Montserrat"/>
                <a:ea typeface="Montserrat"/>
                <a:cs typeface="Montserrat"/>
                <a:sym typeface="Montserrat"/>
              </a:defRPr>
            </a:lvl1pPr>
            <a:lvl2pPr lvl="1" algn="ctr">
              <a:spcBef>
                <a:spcPts val="0"/>
              </a:spcBef>
              <a:spcAft>
                <a:spcPts val="0"/>
              </a:spcAft>
              <a:buSzPts val="18700"/>
              <a:buFont typeface="Montserrat"/>
              <a:buNone/>
              <a:defRPr sz="18700">
                <a:latin typeface="Montserrat"/>
                <a:ea typeface="Montserrat"/>
                <a:cs typeface="Montserrat"/>
                <a:sym typeface="Montserrat"/>
              </a:defRPr>
            </a:lvl2pPr>
            <a:lvl3pPr lvl="2" algn="ctr">
              <a:spcBef>
                <a:spcPts val="0"/>
              </a:spcBef>
              <a:spcAft>
                <a:spcPts val="0"/>
              </a:spcAft>
              <a:buSzPts val="18700"/>
              <a:buFont typeface="Montserrat"/>
              <a:buNone/>
              <a:defRPr sz="18700">
                <a:latin typeface="Montserrat"/>
                <a:ea typeface="Montserrat"/>
                <a:cs typeface="Montserrat"/>
                <a:sym typeface="Montserrat"/>
              </a:defRPr>
            </a:lvl3pPr>
            <a:lvl4pPr lvl="3" algn="ctr">
              <a:spcBef>
                <a:spcPts val="0"/>
              </a:spcBef>
              <a:spcAft>
                <a:spcPts val="0"/>
              </a:spcAft>
              <a:buSzPts val="18700"/>
              <a:buFont typeface="Montserrat"/>
              <a:buNone/>
              <a:defRPr sz="18700">
                <a:latin typeface="Montserrat"/>
                <a:ea typeface="Montserrat"/>
                <a:cs typeface="Montserrat"/>
                <a:sym typeface="Montserrat"/>
              </a:defRPr>
            </a:lvl4pPr>
            <a:lvl5pPr lvl="4" algn="ctr">
              <a:spcBef>
                <a:spcPts val="0"/>
              </a:spcBef>
              <a:spcAft>
                <a:spcPts val="0"/>
              </a:spcAft>
              <a:buSzPts val="18700"/>
              <a:buFont typeface="Montserrat"/>
              <a:buNone/>
              <a:defRPr sz="18700">
                <a:latin typeface="Montserrat"/>
                <a:ea typeface="Montserrat"/>
                <a:cs typeface="Montserrat"/>
                <a:sym typeface="Montserrat"/>
              </a:defRPr>
            </a:lvl5pPr>
            <a:lvl6pPr lvl="5" algn="ctr">
              <a:spcBef>
                <a:spcPts val="0"/>
              </a:spcBef>
              <a:spcAft>
                <a:spcPts val="0"/>
              </a:spcAft>
              <a:buSzPts val="18700"/>
              <a:buFont typeface="Montserrat"/>
              <a:buNone/>
              <a:defRPr sz="18700">
                <a:latin typeface="Montserrat"/>
                <a:ea typeface="Montserrat"/>
                <a:cs typeface="Montserrat"/>
                <a:sym typeface="Montserrat"/>
              </a:defRPr>
            </a:lvl6pPr>
            <a:lvl7pPr lvl="6" algn="ctr">
              <a:spcBef>
                <a:spcPts val="0"/>
              </a:spcBef>
              <a:spcAft>
                <a:spcPts val="0"/>
              </a:spcAft>
              <a:buSzPts val="18700"/>
              <a:buFont typeface="Montserrat"/>
              <a:buNone/>
              <a:defRPr sz="18700">
                <a:latin typeface="Montserrat"/>
                <a:ea typeface="Montserrat"/>
                <a:cs typeface="Montserrat"/>
                <a:sym typeface="Montserrat"/>
              </a:defRPr>
            </a:lvl7pPr>
            <a:lvl8pPr lvl="7" algn="ctr">
              <a:spcBef>
                <a:spcPts val="0"/>
              </a:spcBef>
              <a:spcAft>
                <a:spcPts val="0"/>
              </a:spcAft>
              <a:buSzPts val="18700"/>
              <a:buFont typeface="Montserrat"/>
              <a:buNone/>
              <a:defRPr sz="18700">
                <a:latin typeface="Montserrat"/>
                <a:ea typeface="Montserrat"/>
                <a:cs typeface="Montserrat"/>
                <a:sym typeface="Montserrat"/>
              </a:defRPr>
            </a:lvl8pPr>
            <a:lvl9pPr lvl="8" algn="ctr">
              <a:spcBef>
                <a:spcPts val="0"/>
              </a:spcBef>
              <a:spcAft>
                <a:spcPts val="0"/>
              </a:spcAft>
              <a:buSzPts val="18700"/>
              <a:buFont typeface="Montserrat"/>
              <a:buNone/>
              <a:defRPr sz="18700">
                <a:latin typeface="Montserrat"/>
                <a:ea typeface="Montserrat"/>
                <a:cs typeface="Montserrat"/>
                <a:sym typeface="Montserrat"/>
              </a:defRPr>
            </a:lvl9pPr>
          </a:lstStyle>
          <a:p>
            <a:r>
              <a:t>xx%</a:t>
            </a:r>
          </a:p>
        </p:txBody>
      </p:sp>
      <p:sp>
        <p:nvSpPr>
          <p:cNvPr id="54" name="Google Shape;54;p11"/>
          <p:cNvSpPr txBox="1">
            <a:spLocks noGrp="1"/>
          </p:cNvSpPr>
          <p:nvPr>
            <p:ph type="body" idx="1"/>
          </p:nvPr>
        </p:nvSpPr>
        <p:spPr>
          <a:xfrm>
            <a:off x="415600" y="43045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highlight>
                  <a:schemeClr val="dk1"/>
                </a:highlight>
              </a:defRPr>
            </a:lvl1pPr>
            <a:lvl2pPr marL="914400" lvl="1" indent="-349250" algn="ctr">
              <a:spcBef>
                <a:spcPts val="2100"/>
              </a:spcBef>
              <a:spcAft>
                <a:spcPts val="0"/>
              </a:spcAft>
              <a:buSzPts val="1900"/>
              <a:buChar char="○"/>
              <a:defRPr>
                <a:highlight>
                  <a:schemeClr val="dk1"/>
                </a:highlight>
              </a:defRPr>
            </a:lvl2pPr>
            <a:lvl3pPr marL="1371600" lvl="2" indent="-349250" algn="ctr">
              <a:spcBef>
                <a:spcPts val="2100"/>
              </a:spcBef>
              <a:spcAft>
                <a:spcPts val="0"/>
              </a:spcAft>
              <a:buSzPts val="1900"/>
              <a:buChar char="■"/>
              <a:defRPr>
                <a:highlight>
                  <a:schemeClr val="dk1"/>
                </a:highlight>
              </a:defRPr>
            </a:lvl3pPr>
            <a:lvl4pPr marL="1828800" lvl="3" indent="-349250" algn="ctr">
              <a:spcBef>
                <a:spcPts val="2100"/>
              </a:spcBef>
              <a:spcAft>
                <a:spcPts val="0"/>
              </a:spcAft>
              <a:buSzPts val="1900"/>
              <a:buChar char="●"/>
              <a:defRPr>
                <a:highlight>
                  <a:schemeClr val="dk1"/>
                </a:highlight>
              </a:defRPr>
            </a:lvl4pPr>
            <a:lvl5pPr marL="2286000" lvl="4" indent="-349250" algn="ctr">
              <a:spcBef>
                <a:spcPts val="2100"/>
              </a:spcBef>
              <a:spcAft>
                <a:spcPts val="0"/>
              </a:spcAft>
              <a:buSzPts val="1900"/>
              <a:buChar char="○"/>
              <a:defRPr>
                <a:highlight>
                  <a:schemeClr val="dk1"/>
                </a:highlight>
              </a:defRPr>
            </a:lvl5pPr>
            <a:lvl6pPr marL="2743200" lvl="5" indent="-349250" algn="ctr">
              <a:spcBef>
                <a:spcPts val="2100"/>
              </a:spcBef>
              <a:spcAft>
                <a:spcPts val="0"/>
              </a:spcAft>
              <a:buSzPts val="1900"/>
              <a:buChar char="■"/>
              <a:defRPr>
                <a:highlight>
                  <a:schemeClr val="dk1"/>
                </a:highlight>
              </a:defRPr>
            </a:lvl6pPr>
            <a:lvl7pPr marL="3200400" lvl="6" indent="-349250" algn="ctr">
              <a:spcBef>
                <a:spcPts val="2100"/>
              </a:spcBef>
              <a:spcAft>
                <a:spcPts val="0"/>
              </a:spcAft>
              <a:buSzPts val="1900"/>
              <a:buChar char="●"/>
              <a:defRPr>
                <a:highlight>
                  <a:schemeClr val="dk1"/>
                </a:highlight>
              </a:defRPr>
            </a:lvl7pPr>
            <a:lvl8pPr marL="3657600" lvl="7" indent="-349250" algn="ctr">
              <a:spcBef>
                <a:spcPts val="2100"/>
              </a:spcBef>
              <a:spcAft>
                <a:spcPts val="0"/>
              </a:spcAft>
              <a:buSzPts val="1900"/>
              <a:buChar char="○"/>
              <a:defRPr>
                <a:highlight>
                  <a:schemeClr val="dk1"/>
                </a:highlight>
              </a:defRPr>
            </a:lvl8pPr>
            <a:lvl9pPr marL="4114800" lvl="8" indent="-349250" algn="ctr">
              <a:spcBef>
                <a:spcPts val="2100"/>
              </a:spcBef>
              <a:spcAft>
                <a:spcPts val="2100"/>
              </a:spcAft>
              <a:buSzPts val="1900"/>
              <a:buChar char="■"/>
              <a:defRPr>
                <a:highlight>
                  <a:schemeClr val="dk1"/>
                </a:highlight>
              </a:defRPr>
            </a:lvl9pPr>
          </a:lstStyle>
          <a:p>
            <a:endParaRPr/>
          </a:p>
        </p:txBody>
      </p:sp>
      <p:sp>
        <p:nvSpPr>
          <p:cNvPr id="55" name="Google Shape;55;p11"/>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lvl="1" rtl="0">
              <a:spcBef>
                <a:spcPts val="0"/>
              </a:spcBef>
              <a:spcAft>
                <a:spcPts val="0"/>
              </a:spcAft>
              <a:buSzPts val="4000"/>
              <a:buNone/>
              <a:defRPr sz="1800"/>
            </a:lvl2pPr>
            <a:lvl3pPr lvl="2" rtl="0">
              <a:spcBef>
                <a:spcPts val="0"/>
              </a:spcBef>
              <a:spcAft>
                <a:spcPts val="0"/>
              </a:spcAft>
              <a:buSzPts val="4000"/>
              <a:buNone/>
              <a:defRPr sz="1800"/>
            </a:lvl3pPr>
            <a:lvl4pPr lvl="3" rtl="0">
              <a:spcBef>
                <a:spcPts val="0"/>
              </a:spcBef>
              <a:spcAft>
                <a:spcPts val="0"/>
              </a:spcAft>
              <a:buSzPts val="4000"/>
              <a:buNone/>
              <a:defRPr sz="1800"/>
            </a:lvl4pPr>
            <a:lvl5pPr lvl="4" rtl="0">
              <a:spcBef>
                <a:spcPts val="0"/>
              </a:spcBef>
              <a:spcAft>
                <a:spcPts val="0"/>
              </a:spcAft>
              <a:buSzPts val="4000"/>
              <a:buNone/>
              <a:defRPr sz="1800"/>
            </a:lvl5pPr>
            <a:lvl6pPr lvl="5" rtl="0">
              <a:spcBef>
                <a:spcPts val="0"/>
              </a:spcBef>
              <a:spcAft>
                <a:spcPts val="0"/>
              </a:spcAft>
              <a:buSzPts val="4000"/>
              <a:buNone/>
              <a:defRPr sz="1800"/>
            </a:lvl6pPr>
            <a:lvl7pPr lvl="6" rtl="0">
              <a:spcBef>
                <a:spcPts val="0"/>
              </a:spcBef>
              <a:spcAft>
                <a:spcPts val="0"/>
              </a:spcAft>
              <a:buSzPts val="4000"/>
              <a:buNone/>
              <a:defRPr sz="1800"/>
            </a:lvl7pPr>
            <a:lvl8pPr lvl="7" rtl="0">
              <a:spcBef>
                <a:spcPts val="0"/>
              </a:spcBef>
              <a:spcAft>
                <a:spcPts val="0"/>
              </a:spcAft>
              <a:buSzPts val="4000"/>
              <a:buNone/>
              <a:defRPr sz="1800"/>
            </a:lvl8pPr>
            <a:lvl9pPr lvl="8" rtl="0">
              <a:spcBef>
                <a:spcPts val="0"/>
              </a:spcBef>
              <a:spcAft>
                <a:spcPts val="0"/>
              </a:spcAft>
              <a:buSzPts val="4000"/>
              <a:buNone/>
              <a:defRPr sz="1800"/>
            </a:lvl9pPr>
          </a:lstStyle>
          <a:p>
            <a:endParaRPr/>
          </a:p>
        </p:txBody>
      </p:sp>
      <p:sp>
        <p:nvSpPr>
          <p:cNvPr id="60" name="Google Shape;60;p13"/>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rtl="0">
              <a:lnSpc>
                <a:spcPct val="110000"/>
              </a:lnSpc>
              <a:spcBef>
                <a:spcPts val="21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rtl="0">
              <a:lnSpc>
                <a:spcPct val="110000"/>
              </a:lnSpc>
              <a:spcBef>
                <a:spcPts val="21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rtl="0">
              <a:lnSpc>
                <a:spcPct val="110000"/>
              </a:lnSpc>
              <a:spcBef>
                <a:spcPts val="21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rtl="0">
              <a:lnSpc>
                <a:spcPct val="110000"/>
              </a:lnSpc>
              <a:spcBef>
                <a:spcPts val="21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rtl="0">
              <a:lnSpc>
                <a:spcPct val="110000"/>
              </a:lnSpc>
              <a:spcBef>
                <a:spcPts val="21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rtl="0">
              <a:lnSpc>
                <a:spcPct val="110000"/>
              </a:lnSpc>
              <a:spcBef>
                <a:spcPts val="21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rtl="0">
              <a:lnSpc>
                <a:spcPct val="110000"/>
              </a:lnSpc>
              <a:spcBef>
                <a:spcPts val="21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rtl="0">
              <a:lnSpc>
                <a:spcPct val="110000"/>
              </a:lnSpc>
              <a:spcBef>
                <a:spcPts val="2100"/>
              </a:spcBef>
              <a:spcAft>
                <a:spcPts val="210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61" name="Google Shape;61;p13"/>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Google Shape;62;p13"/>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 name="Google Shape;63;p13"/>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bin"/>
                <a:ea typeface="Cabin"/>
                <a:cs typeface="Cabin"/>
                <a:sym typeface="Cabin"/>
              </a:defRPr>
            </a:lvl1pPr>
            <a:lvl2pPr marL="0" marR="0" lvl="1" indent="0" algn="r" rtl="0">
              <a:spcBef>
                <a:spcPts val="0"/>
              </a:spcBef>
              <a:buNone/>
              <a:defRPr sz="1200" b="0" i="0" u="none" strike="noStrike" cap="none">
                <a:solidFill>
                  <a:srgbClr val="595959"/>
                </a:solidFill>
                <a:latin typeface="Cabin"/>
                <a:ea typeface="Cabin"/>
                <a:cs typeface="Cabin"/>
                <a:sym typeface="Cabin"/>
              </a:defRPr>
            </a:lvl2pPr>
            <a:lvl3pPr marL="0" marR="0" lvl="2" indent="0" algn="r" rtl="0">
              <a:spcBef>
                <a:spcPts val="0"/>
              </a:spcBef>
              <a:buNone/>
              <a:defRPr sz="1200" b="0" i="0" u="none" strike="noStrike" cap="none">
                <a:solidFill>
                  <a:srgbClr val="595959"/>
                </a:solidFill>
                <a:latin typeface="Cabin"/>
                <a:ea typeface="Cabin"/>
                <a:cs typeface="Cabin"/>
                <a:sym typeface="Cabin"/>
              </a:defRPr>
            </a:lvl3pPr>
            <a:lvl4pPr marL="0" marR="0" lvl="3" indent="0" algn="r" rtl="0">
              <a:spcBef>
                <a:spcPts val="0"/>
              </a:spcBef>
              <a:buNone/>
              <a:defRPr sz="1200" b="0" i="0" u="none" strike="noStrike" cap="none">
                <a:solidFill>
                  <a:srgbClr val="595959"/>
                </a:solidFill>
                <a:latin typeface="Cabin"/>
                <a:ea typeface="Cabin"/>
                <a:cs typeface="Cabin"/>
                <a:sym typeface="Cabin"/>
              </a:defRPr>
            </a:lvl4pPr>
            <a:lvl5pPr marL="0" marR="0" lvl="4" indent="0" algn="r" rtl="0">
              <a:spcBef>
                <a:spcPts val="0"/>
              </a:spcBef>
              <a:buNone/>
              <a:defRPr sz="1200" b="0" i="0" u="none" strike="noStrike" cap="none">
                <a:solidFill>
                  <a:srgbClr val="595959"/>
                </a:solidFill>
                <a:latin typeface="Cabin"/>
                <a:ea typeface="Cabin"/>
                <a:cs typeface="Cabin"/>
                <a:sym typeface="Cabin"/>
              </a:defRPr>
            </a:lvl5pPr>
            <a:lvl6pPr marL="0" marR="0" lvl="5" indent="0" algn="r" rtl="0">
              <a:spcBef>
                <a:spcPts val="0"/>
              </a:spcBef>
              <a:buNone/>
              <a:defRPr sz="1200" b="0" i="0" u="none" strike="noStrike" cap="none">
                <a:solidFill>
                  <a:srgbClr val="595959"/>
                </a:solidFill>
                <a:latin typeface="Cabin"/>
                <a:ea typeface="Cabin"/>
                <a:cs typeface="Cabin"/>
                <a:sym typeface="Cabin"/>
              </a:defRPr>
            </a:lvl6pPr>
            <a:lvl7pPr marL="0" marR="0" lvl="6" indent="0" algn="r" rtl="0">
              <a:spcBef>
                <a:spcPts val="0"/>
              </a:spcBef>
              <a:buNone/>
              <a:defRPr sz="1200" b="0" i="0" u="none" strike="noStrike" cap="none">
                <a:solidFill>
                  <a:srgbClr val="595959"/>
                </a:solidFill>
                <a:latin typeface="Cabin"/>
                <a:ea typeface="Cabin"/>
                <a:cs typeface="Cabin"/>
                <a:sym typeface="Cabin"/>
              </a:defRPr>
            </a:lvl7pPr>
            <a:lvl8pPr marL="0" marR="0" lvl="7" indent="0" algn="r" rtl="0">
              <a:spcBef>
                <a:spcPts val="0"/>
              </a:spcBef>
              <a:buNone/>
              <a:defRPr sz="1200" b="0" i="0" u="none" strike="noStrike" cap="none">
                <a:solidFill>
                  <a:srgbClr val="595959"/>
                </a:solidFill>
                <a:latin typeface="Cabin"/>
                <a:ea typeface="Cabin"/>
                <a:cs typeface="Cabin"/>
                <a:sym typeface="Cabin"/>
              </a:defRPr>
            </a:lvl8pPr>
            <a:lvl9pPr marL="0" marR="0" lvl="8" indent="0" algn="r" rtl="0">
              <a:spcBef>
                <a:spcPts val="0"/>
              </a:spcBef>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4AB847-D71E-4313-A015-B050DCDF965B}"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529510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AB847-D71E-4313-A015-B050DCDF965B}"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175330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4AB847-D71E-4313-A015-B050DCDF965B}"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2909338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4AB847-D71E-4313-A015-B050DCDF965B}"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311619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4AB847-D71E-4313-A015-B050DCDF965B}"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1191280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AB847-D71E-4313-A015-B050DCDF965B}"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888018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AB847-D71E-4313-A015-B050DCDF965B}" type="datetimeFigureOut">
              <a:rPr lang="en-US" smtClean="0"/>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396366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p:nvPr/>
        </p:nvSpPr>
        <p:spPr>
          <a:xfrm rot="5400000">
            <a:off x="6067700" y="-664800"/>
            <a:ext cx="56700" cy="112743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459000" y="1871800"/>
            <a:ext cx="11274000" cy="2862300"/>
          </a:xfrm>
          <a:prstGeom prst="rect">
            <a:avLst/>
          </a:prstGeom>
          <a:solidFill>
            <a:srgbClr val="FFFFFF"/>
          </a:solidFill>
        </p:spPr>
        <p:txBody>
          <a:bodyPr spcFirstLastPara="1" wrap="square" lIns="121900" tIns="121900" rIns="121900" bIns="121900" anchor="ctr" anchorCtr="0">
            <a:noAutofit/>
          </a:bodyPr>
          <a:lstStyle>
            <a:lvl1pPr lvl="0" algn="ctr">
              <a:spcBef>
                <a:spcPts val="0"/>
              </a:spcBef>
              <a:spcAft>
                <a:spcPts val="0"/>
              </a:spcAft>
              <a:buSzPts val="6400"/>
              <a:buFont typeface="Playfair Display"/>
              <a:buNone/>
              <a:defRPr sz="6400" b="1">
                <a:latin typeface="Playfair Display"/>
                <a:ea typeface="Playfair Display"/>
                <a:cs typeface="Playfair Display"/>
                <a:sym typeface="Playfair Display"/>
              </a:defRPr>
            </a:lvl1pPr>
            <a:lvl2pPr lvl="1" algn="ctr">
              <a:spcBef>
                <a:spcPts val="0"/>
              </a:spcBef>
              <a:spcAft>
                <a:spcPts val="0"/>
              </a:spcAft>
              <a:buSzPts val="6400"/>
              <a:buFont typeface="Playfair Display"/>
              <a:buNone/>
              <a:defRPr sz="6400" b="1">
                <a:latin typeface="Playfair Display"/>
                <a:ea typeface="Playfair Display"/>
                <a:cs typeface="Playfair Display"/>
                <a:sym typeface="Playfair Display"/>
              </a:defRPr>
            </a:lvl2pPr>
            <a:lvl3pPr lvl="2" algn="ctr">
              <a:spcBef>
                <a:spcPts val="0"/>
              </a:spcBef>
              <a:spcAft>
                <a:spcPts val="0"/>
              </a:spcAft>
              <a:buSzPts val="6400"/>
              <a:buFont typeface="Playfair Display"/>
              <a:buNone/>
              <a:defRPr sz="6400" b="1">
                <a:latin typeface="Playfair Display"/>
                <a:ea typeface="Playfair Display"/>
                <a:cs typeface="Playfair Display"/>
                <a:sym typeface="Playfair Display"/>
              </a:defRPr>
            </a:lvl3pPr>
            <a:lvl4pPr lvl="3" algn="ctr">
              <a:spcBef>
                <a:spcPts val="0"/>
              </a:spcBef>
              <a:spcAft>
                <a:spcPts val="0"/>
              </a:spcAft>
              <a:buSzPts val="6400"/>
              <a:buFont typeface="Playfair Display"/>
              <a:buNone/>
              <a:defRPr sz="6400" b="1">
                <a:latin typeface="Playfair Display"/>
                <a:ea typeface="Playfair Display"/>
                <a:cs typeface="Playfair Display"/>
                <a:sym typeface="Playfair Display"/>
              </a:defRPr>
            </a:lvl4pPr>
            <a:lvl5pPr lvl="4" algn="ctr">
              <a:spcBef>
                <a:spcPts val="0"/>
              </a:spcBef>
              <a:spcAft>
                <a:spcPts val="0"/>
              </a:spcAft>
              <a:buSzPts val="6400"/>
              <a:buFont typeface="Playfair Display"/>
              <a:buNone/>
              <a:defRPr sz="6400" b="1">
                <a:latin typeface="Playfair Display"/>
                <a:ea typeface="Playfair Display"/>
                <a:cs typeface="Playfair Display"/>
                <a:sym typeface="Playfair Display"/>
              </a:defRPr>
            </a:lvl5pPr>
            <a:lvl6pPr lvl="5" algn="ctr">
              <a:spcBef>
                <a:spcPts val="0"/>
              </a:spcBef>
              <a:spcAft>
                <a:spcPts val="0"/>
              </a:spcAft>
              <a:buSzPts val="6400"/>
              <a:buFont typeface="Playfair Display"/>
              <a:buNone/>
              <a:defRPr sz="6400" b="1">
                <a:latin typeface="Playfair Display"/>
                <a:ea typeface="Playfair Display"/>
                <a:cs typeface="Playfair Display"/>
                <a:sym typeface="Playfair Display"/>
              </a:defRPr>
            </a:lvl6pPr>
            <a:lvl7pPr lvl="6" algn="ctr">
              <a:spcBef>
                <a:spcPts val="0"/>
              </a:spcBef>
              <a:spcAft>
                <a:spcPts val="0"/>
              </a:spcAft>
              <a:buSzPts val="6400"/>
              <a:buFont typeface="Playfair Display"/>
              <a:buNone/>
              <a:defRPr sz="6400" b="1">
                <a:latin typeface="Playfair Display"/>
                <a:ea typeface="Playfair Display"/>
                <a:cs typeface="Playfair Display"/>
                <a:sym typeface="Playfair Display"/>
              </a:defRPr>
            </a:lvl7pPr>
            <a:lvl8pPr lvl="7" algn="ctr">
              <a:spcBef>
                <a:spcPts val="0"/>
              </a:spcBef>
              <a:spcAft>
                <a:spcPts val="0"/>
              </a:spcAft>
              <a:buSzPts val="6400"/>
              <a:buFont typeface="Playfair Display"/>
              <a:buNone/>
              <a:defRPr sz="6400" b="1">
                <a:latin typeface="Playfair Display"/>
                <a:ea typeface="Playfair Display"/>
                <a:cs typeface="Playfair Display"/>
                <a:sym typeface="Playfair Display"/>
              </a:defRPr>
            </a:lvl8pPr>
            <a:lvl9pPr lvl="8" algn="ctr">
              <a:spcBef>
                <a:spcPts val="0"/>
              </a:spcBef>
              <a:spcAft>
                <a:spcPts val="0"/>
              </a:spcAft>
              <a:buSzPts val="6400"/>
              <a:buFont typeface="Playfair Display"/>
              <a:buNone/>
              <a:defRPr sz="6400" b="1">
                <a:latin typeface="Playfair Display"/>
                <a:ea typeface="Playfair Display"/>
                <a:cs typeface="Playfair Display"/>
                <a:sym typeface="Playfair Display"/>
              </a:defRPr>
            </a:lvl9pPr>
          </a:lstStyle>
          <a:p>
            <a:endParaRPr/>
          </a:p>
        </p:txBody>
      </p:sp>
      <p:sp>
        <p:nvSpPr>
          <p:cNvPr id="22" name="Google Shape;22;p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AB847-D71E-4313-A015-B050DCDF965B}"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665354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AB847-D71E-4313-A015-B050DCDF965B}"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2401016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AB847-D71E-4313-A015-B050DCDF965B}"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47016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AB847-D71E-4313-A015-B050DCDF965B}"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C966D-D8DA-4EBA-92F0-A69D0D9B2E79}" type="slidenum">
              <a:rPr lang="en-US" smtClean="0"/>
              <a:t>‹#›</a:t>
            </a:fld>
            <a:endParaRPr lang="en-US"/>
          </a:p>
        </p:txBody>
      </p:sp>
    </p:spTree>
    <p:extLst>
      <p:ext uri="{BB962C8B-B14F-4D97-AF65-F5344CB8AC3E}">
        <p14:creationId xmlns:p14="http://schemas.microsoft.com/office/powerpoint/2010/main" val="397272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5" name="Google Shape;25;p4"/>
          <p:cNvSpPr txBox="1">
            <a:spLocks noGrp="1"/>
          </p:cNvSpPr>
          <p:nvPr>
            <p:ph type="body" idx="1"/>
          </p:nvPr>
        </p:nvSpPr>
        <p:spPr>
          <a:xfrm>
            <a:off x="415600" y="1645433"/>
            <a:ext cx="11360700" cy="44463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6" name="Google Shape;26;p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9" name="Google Shape;29;p5"/>
          <p:cNvSpPr txBox="1">
            <a:spLocks noGrp="1"/>
          </p:cNvSpPr>
          <p:nvPr>
            <p:ph type="body" idx="1"/>
          </p:nvPr>
        </p:nvSpPr>
        <p:spPr>
          <a:xfrm>
            <a:off x="415600" y="1645400"/>
            <a:ext cx="5333100" cy="44463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0" name="Google Shape;30;p5"/>
          <p:cNvSpPr txBox="1">
            <a:spLocks noGrp="1"/>
          </p:cNvSpPr>
          <p:nvPr>
            <p:ph type="body" idx="2"/>
          </p:nvPr>
        </p:nvSpPr>
        <p:spPr>
          <a:xfrm>
            <a:off x="6443200" y="1645400"/>
            <a:ext cx="5333100" cy="44463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p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4" name="Google Shape;34;p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7" name="Google Shape;37;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8" name="Google Shape;38;p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9pPr>
          </a:lstStyle>
          <a:p>
            <a:endParaRPr/>
          </a:p>
        </p:txBody>
      </p:sp>
      <p:sp>
        <p:nvSpPr>
          <p:cNvPr id="41" name="Google Shape;41;p8"/>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6096000" y="-10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6706233" y="5994000"/>
            <a:ext cx="624300" cy="0"/>
          </a:xfrm>
          <a:prstGeom prst="straightConnector1">
            <a:avLst/>
          </a:prstGeom>
          <a:noFill/>
          <a:ln w="19050" cap="flat" cmpd="sng">
            <a:solidFill>
              <a:schemeClr val="dk2"/>
            </a:solidFill>
            <a:prstDash val="solid"/>
            <a:round/>
            <a:headEnd type="none" w="sm" len="sm"/>
            <a:tailEnd type="none" w="sm" len="sm"/>
          </a:ln>
        </p:spPr>
      </p:cxnSp>
      <p:sp>
        <p:nvSpPr>
          <p:cNvPr id="45" name="Google Shape;45;p9"/>
          <p:cNvSpPr txBox="1">
            <a:spLocks noGrp="1"/>
          </p:cNvSpPr>
          <p:nvPr>
            <p:ph type="title"/>
          </p:nvPr>
        </p:nvSpPr>
        <p:spPr>
          <a:xfrm>
            <a:off x="354000" y="1442233"/>
            <a:ext cx="5393700" cy="23817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6" name="Google Shape;46;p9"/>
          <p:cNvSpPr txBox="1">
            <a:spLocks noGrp="1"/>
          </p:cNvSpPr>
          <p:nvPr>
            <p:ph type="subTitle" idx="1"/>
          </p:nvPr>
        </p:nvSpPr>
        <p:spPr>
          <a:xfrm>
            <a:off x="354000" y="3895201"/>
            <a:ext cx="5393700" cy="17940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7" name="Google Shape;47;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highlight>
                  <a:schemeClr val="lt1"/>
                </a:highlight>
              </a:defRPr>
            </a:lvl1pPr>
            <a:lvl2pPr marL="914400" lvl="1" indent="-349250">
              <a:spcBef>
                <a:spcPts val="2100"/>
              </a:spcBef>
              <a:spcAft>
                <a:spcPts val="0"/>
              </a:spcAft>
              <a:buSzPts val="1900"/>
              <a:buChar char="○"/>
              <a:defRPr>
                <a:highlight>
                  <a:schemeClr val="lt1"/>
                </a:highlight>
              </a:defRPr>
            </a:lvl2pPr>
            <a:lvl3pPr marL="1371600" lvl="2" indent="-349250">
              <a:spcBef>
                <a:spcPts val="2100"/>
              </a:spcBef>
              <a:spcAft>
                <a:spcPts val="0"/>
              </a:spcAft>
              <a:buSzPts val="1900"/>
              <a:buChar char="■"/>
              <a:defRPr>
                <a:highlight>
                  <a:schemeClr val="lt1"/>
                </a:highlight>
              </a:defRPr>
            </a:lvl3pPr>
            <a:lvl4pPr marL="1828800" lvl="3" indent="-349250">
              <a:spcBef>
                <a:spcPts val="2100"/>
              </a:spcBef>
              <a:spcAft>
                <a:spcPts val="0"/>
              </a:spcAft>
              <a:buSzPts val="1900"/>
              <a:buChar char="●"/>
              <a:defRPr>
                <a:highlight>
                  <a:schemeClr val="lt1"/>
                </a:highlight>
              </a:defRPr>
            </a:lvl4pPr>
            <a:lvl5pPr marL="2286000" lvl="4" indent="-349250">
              <a:spcBef>
                <a:spcPts val="2100"/>
              </a:spcBef>
              <a:spcAft>
                <a:spcPts val="0"/>
              </a:spcAft>
              <a:buSzPts val="1900"/>
              <a:buChar char="○"/>
              <a:defRPr>
                <a:highlight>
                  <a:schemeClr val="lt1"/>
                </a:highlight>
              </a:defRPr>
            </a:lvl5pPr>
            <a:lvl6pPr marL="2743200" lvl="5" indent="-349250">
              <a:spcBef>
                <a:spcPts val="2100"/>
              </a:spcBef>
              <a:spcAft>
                <a:spcPts val="0"/>
              </a:spcAft>
              <a:buSzPts val="1900"/>
              <a:buChar char="■"/>
              <a:defRPr>
                <a:highlight>
                  <a:schemeClr val="lt1"/>
                </a:highlight>
              </a:defRPr>
            </a:lvl6pPr>
            <a:lvl7pPr marL="3200400" lvl="6" indent="-349250">
              <a:spcBef>
                <a:spcPts val="2100"/>
              </a:spcBef>
              <a:spcAft>
                <a:spcPts val="0"/>
              </a:spcAft>
              <a:buSzPts val="1900"/>
              <a:buChar char="●"/>
              <a:defRPr>
                <a:highlight>
                  <a:schemeClr val="lt1"/>
                </a:highlight>
              </a:defRPr>
            </a:lvl7pPr>
            <a:lvl8pPr marL="3657600" lvl="7" indent="-349250">
              <a:spcBef>
                <a:spcPts val="2100"/>
              </a:spcBef>
              <a:spcAft>
                <a:spcPts val="0"/>
              </a:spcAft>
              <a:buSzPts val="1900"/>
              <a:buChar char="○"/>
              <a:defRPr>
                <a:highlight>
                  <a:schemeClr val="lt1"/>
                </a:highlight>
              </a:defRPr>
            </a:lvl8pPr>
            <a:lvl9pPr marL="4114800" lvl="8" indent="-349250">
              <a:spcBef>
                <a:spcPts val="2100"/>
              </a:spcBef>
              <a:spcAft>
                <a:spcPts val="2100"/>
              </a:spcAft>
              <a:buSzPts val="1900"/>
              <a:buChar char="■"/>
              <a:defRPr>
                <a:highlight>
                  <a:schemeClr val="lt1"/>
                </a:highlight>
              </a:defRPr>
            </a:lvl9pPr>
          </a:lstStyle>
          <a:p>
            <a:endParaRPr/>
          </a:p>
        </p:txBody>
      </p:sp>
      <p:sp>
        <p:nvSpPr>
          <p:cNvPr id="48" name="Google Shape;48;p9"/>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highlight>
                  <a:schemeClr val="dk1"/>
                </a:highlight>
              </a:defRPr>
            </a:lvl1pPr>
          </a:lstStyle>
          <a:p>
            <a:endParaRPr/>
          </a:p>
        </p:txBody>
      </p:sp>
      <p:sp>
        <p:nvSpPr>
          <p:cNvPr id="51" name="Google Shape;51;p1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9pPr>
          </a:lstStyle>
          <a:p>
            <a:endParaRPr/>
          </a:p>
        </p:txBody>
      </p:sp>
      <p:sp>
        <p:nvSpPr>
          <p:cNvPr id="11" name="Google Shape;11;p1"/>
          <p:cNvSpPr txBox="1">
            <a:spLocks noGrp="1"/>
          </p:cNvSpPr>
          <p:nvPr>
            <p:ph type="body" idx="1"/>
          </p:nvPr>
        </p:nvSpPr>
        <p:spPr>
          <a:xfrm>
            <a:off x="415600" y="1645433"/>
            <a:ext cx="11360700" cy="44463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Font typeface="Playfair Display"/>
              <a:buChar char="●"/>
              <a:defRPr sz="2400">
                <a:solidFill>
                  <a:schemeClr val="dk2"/>
                </a:solidFill>
                <a:latin typeface="Playfair Display"/>
                <a:ea typeface="Playfair Display"/>
                <a:cs typeface="Playfair Display"/>
                <a:sym typeface="Playfair Display"/>
              </a:defRPr>
            </a:lvl1pPr>
            <a:lvl2pPr marL="914400" lvl="1"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2pPr>
            <a:lvl3pPr marL="1371600" lvl="2"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3pPr>
            <a:lvl4pPr marL="1828800" lvl="3"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4pPr>
            <a:lvl5pPr marL="2286000" lvl="4"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5pPr>
            <a:lvl6pPr marL="2743200" lvl="5"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6pPr>
            <a:lvl7pPr marL="3200400" lvl="6"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7pPr>
            <a:lvl8pPr marL="3657600" lvl="7"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8pPr>
            <a:lvl9pPr marL="4114800" lvl="8" indent="-349250">
              <a:lnSpc>
                <a:spcPct val="115000"/>
              </a:lnSpc>
              <a:spcBef>
                <a:spcPts val="2100"/>
              </a:spcBef>
              <a:spcAft>
                <a:spcPts val="210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9pPr>
          </a:lstStyle>
          <a:p>
            <a:endParaRPr/>
          </a:p>
        </p:txBody>
      </p:sp>
      <p:sp>
        <p:nvSpPr>
          <p:cNvPr id="12" name="Google Shape;12;p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Playfair Display"/>
                <a:ea typeface="Playfair Display"/>
                <a:cs typeface="Playfair Display"/>
                <a:sym typeface="Playfair Display"/>
              </a:defRPr>
            </a:lvl1pPr>
            <a:lvl2pPr lvl="1" algn="r">
              <a:buNone/>
              <a:defRPr sz="1300">
                <a:solidFill>
                  <a:schemeClr val="dk2"/>
                </a:solidFill>
                <a:latin typeface="Playfair Display"/>
                <a:ea typeface="Playfair Display"/>
                <a:cs typeface="Playfair Display"/>
                <a:sym typeface="Playfair Display"/>
              </a:defRPr>
            </a:lvl2pPr>
            <a:lvl3pPr lvl="2" algn="r">
              <a:buNone/>
              <a:defRPr sz="1300">
                <a:solidFill>
                  <a:schemeClr val="dk2"/>
                </a:solidFill>
                <a:latin typeface="Playfair Display"/>
                <a:ea typeface="Playfair Display"/>
                <a:cs typeface="Playfair Display"/>
                <a:sym typeface="Playfair Display"/>
              </a:defRPr>
            </a:lvl3pPr>
            <a:lvl4pPr lvl="3" algn="r">
              <a:buNone/>
              <a:defRPr sz="1300">
                <a:solidFill>
                  <a:schemeClr val="dk2"/>
                </a:solidFill>
                <a:latin typeface="Playfair Display"/>
                <a:ea typeface="Playfair Display"/>
                <a:cs typeface="Playfair Display"/>
                <a:sym typeface="Playfair Display"/>
              </a:defRPr>
            </a:lvl4pPr>
            <a:lvl5pPr lvl="4" algn="r">
              <a:buNone/>
              <a:defRPr sz="1300">
                <a:solidFill>
                  <a:schemeClr val="dk2"/>
                </a:solidFill>
                <a:latin typeface="Playfair Display"/>
                <a:ea typeface="Playfair Display"/>
                <a:cs typeface="Playfair Display"/>
                <a:sym typeface="Playfair Display"/>
              </a:defRPr>
            </a:lvl5pPr>
            <a:lvl6pPr lvl="5" algn="r">
              <a:buNone/>
              <a:defRPr sz="1300">
                <a:solidFill>
                  <a:schemeClr val="dk2"/>
                </a:solidFill>
                <a:latin typeface="Playfair Display"/>
                <a:ea typeface="Playfair Display"/>
                <a:cs typeface="Playfair Display"/>
                <a:sym typeface="Playfair Display"/>
              </a:defRPr>
            </a:lvl6pPr>
            <a:lvl7pPr lvl="6" algn="r">
              <a:buNone/>
              <a:defRPr sz="1300">
                <a:solidFill>
                  <a:schemeClr val="dk2"/>
                </a:solidFill>
                <a:latin typeface="Playfair Display"/>
                <a:ea typeface="Playfair Display"/>
                <a:cs typeface="Playfair Display"/>
                <a:sym typeface="Playfair Display"/>
              </a:defRPr>
            </a:lvl7pPr>
            <a:lvl8pPr lvl="7" algn="r">
              <a:buNone/>
              <a:defRPr sz="1300">
                <a:solidFill>
                  <a:schemeClr val="dk2"/>
                </a:solidFill>
                <a:latin typeface="Playfair Display"/>
                <a:ea typeface="Playfair Display"/>
                <a:cs typeface="Playfair Display"/>
                <a:sym typeface="Playfair Display"/>
              </a:defRPr>
            </a:lvl8pPr>
            <a:lvl9pPr lvl="8" algn="r">
              <a:buNone/>
              <a:defRPr sz="13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AB847-D71E-4313-A015-B050DCDF965B}" type="datetimeFigureOut">
              <a:rPr lang="en-US" smtClean="0"/>
              <a:t>6/30/2020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C966D-D8DA-4EBA-92F0-A69D0D9B2E79}" type="slidenum">
              <a:rPr lang="en-US" smtClean="0"/>
              <a:t>‹#›</a:t>
            </a:fld>
            <a:endParaRPr lang="en-US"/>
          </a:p>
        </p:txBody>
      </p:sp>
    </p:spTree>
    <p:extLst>
      <p:ext uri="{BB962C8B-B14F-4D97-AF65-F5344CB8AC3E}">
        <p14:creationId xmlns:p14="http://schemas.microsoft.com/office/powerpoint/2010/main" val="11739156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LwEjBG5ClNg0c2GwEKmgGcjZH4HHA9ZJ/view"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www.youtube.com/watch?v=8OuA4SniKVY&amp;feature=youtu.be"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0" y="992775"/>
            <a:ext cx="12192000" cy="273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500">
                <a:latin typeface="Montserrat Black"/>
                <a:ea typeface="Montserrat Black"/>
                <a:cs typeface="Montserrat Black"/>
                <a:sym typeface="Montserrat Black"/>
              </a:rPr>
              <a:t>LEADING A LASTING MOVEMENT</a:t>
            </a:r>
            <a:endParaRPr sz="5500">
              <a:latin typeface="Montserrat Black"/>
              <a:ea typeface="Montserrat Black"/>
              <a:cs typeface="Montserrat Black"/>
              <a:sym typeface="Montserrat Black"/>
            </a:endParaRPr>
          </a:p>
        </p:txBody>
      </p:sp>
      <p:sp>
        <p:nvSpPr>
          <p:cNvPr id="70" name="Google Shape;70;p14"/>
          <p:cNvSpPr txBox="1">
            <a:spLocks noGrp="1"/>
          </p:cNvSpPr>
          <p:nvPr>
            <p:ph type="subTitle" idx="1"/>
          </p:nvPr>
        </p:nvSpPr>
        <p:spPr>
          <a:xfrm>
            <a:off x="423800" y="4461125"/>
            <a:ext cx="11154000" cy="12714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2400">
                <a:latin typeface="Montserrat SemiBold"/>
                <a:ea typeface="Montserrat SemiBold"/>
                <a:cs typeface="Montserrat SemiBold"/>
                <a:sym typeface="Montserrat SemiBold"/>
              </a:rPr>
              <a:t>Del. Sam Rasoul | DelSrasoul@House.Virginia.Gov</a:t>
            </a:r>
            <a:endParaRPr sz="2400">
              <a:latin typeface="Montserrat SemiBold"/>
              <a:ea typeface="Montserrat SemiBold"/>
              <a:cs typeface="Montserrat SemiBold"/>
              <a:sym typeface="Montserrat SemiBold"/>
            </a:endParaRPr>
          </a:p>
        </p:txBody>
      </p:sp>
      <p:sp>
        <p:nvSpPr>
          <p:cNvPr id="71" name="Google Shape;71;p1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a:latin typeface="Playfair Display"/>
                <a:ea typeface="Playfair Display"/>
                <a:cs typeface="Playfair Display"/>
                <a:sym typeface="Playfair Display"/>
              </a:rPr>
              <a:t>1</a:t>
            </a:fld>
            <a:endParaRPr>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body" idx="1"/>
          </p:nvPr>
        </p:nvSpPr>
        <p:spPr>
          <a:xfrm>
            <a:off x="0" y="2118475"/>
            <a:ext cx="7185000" cy="349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r>
              <a:rPr lang="en" b="1">
                <a:solidFill>
                  <a:srgbClr val="000000"/>
                </a:solidFill>
                <a:latin typeface="Montserrat"/>
                <a:ea typeface="Montserrat"/>
                <a:cs typeface="Montserrat"/>
                <a:sym typeface="Montserrat"/>
              </a:rPr>
              <a:t>Empathy:</a:t>
            </a:r>
            <a:r>
              <a:rPr lang="en">
                <a:solidFill>
                  <a:srgbClr val="000000"/>
                </a:solidFill>
                <a:latin typeface="Montserrat"/>
                <a:ea typeface="Montserrat"/>
                <a:cs typeface="Montserrat"/>
                <a:sym typeface="Montserrat"/>
              </a:rPr>
              <a:t> Put yourself in their shoes</a:t>
            </a: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r>
              <a:rPr lang="en" b="1">
                <a:solidFill>
                  <a:srgbClr val="000000"/>
                </a:solidFill>
                <a:latin typeface="Montserrat"/>
                <a:ea typeface="Montserrat"/>
                <a:cs typeface="Montserrat"/>
                <a:sym typeface="Montserrat"/>
              </a:rPr>
              <a:t>Good Stewards:</a:t>
            </a:r>
            <a:r>
              <a:rPr lang="en">
                <a:solidFill>
                  <a:srgbClr val="000000"/>
                </a:solidFill>
                <a:latin typeface="Montserrat"/>
                <a:ea typeface="Montserrat"/>
                <a:cs typeface="Montserrat"/>
                <a:sym typeface="Montserrat"/>
              </a:rPr>
              <a:t> We care for everyone &amp; </a:t>
            </a: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r>
              <a:rPr lang="en">
                <a:solidFill>
                  <a:srgbClr val="000000"/>
                </a:solidFill>
                <a:latin typeface="Montserrat"/>
                <a:ea typeface="Montserrat"/>
                <a:cs typeface="Montserrat"/>
                <a:sym typeface="Montserrat"/>
              </a:rPr>
              <a:t>everything </a:t>
            </a: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r>
              <a:rPr lang="en" b="1">
                <a:solidFill>
                  <a:srgbClr val="000000"/>
                </a:solidFill>
                <a:latin typeface="Montserrat"/>
                <a:ea typeface="Montserrat"/>
                <a:cs typeface="Montserrat"/>
                <a:sym typeface="Montserrat"/>
              </a:rPr>
              <a:t>Integrity:</a:t>
            </a:r>
            <a:r>
              <a:rPr lang="en">
                <a:solidFill>
                  <a:srgbClr val="000000"/>
                </a:solidFill>
                <a:latin typeface="Montserrat"/>
                <a:ea typeface="Montserrat"/>
                <a:cs typeface="Montserrat"/>
                <a:sym typeface="Montserrat"/>
              </a:rPr>
              <a:t> Always do the right thing</a:t>
            </a:r>
            <a:endParaRPr sz="1400">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endParaRPr>
              <a:solidFill>
                <a:srgbClr val="000000"/>
              </a:solidFill>
              <a:latin typeface="Montserrat"/>
              <a:ea typeface="Montserrat"/>
              <a:cs typeface="Montserrat"/>
              <a:sym typeface="Montserrat"/>
            </a:endParaRPr>
          </a:p>
          <a:p>
            <a:pPr marL="228600" marR="0" lvl="0" indent="-50800" algn="l" rtl="0">
              <a:lnSpc>
                <a:spcPct val="110000"/>
              </a:lnSpc>
              <a:spcBef>
                <a:spcPts val="700"/>
              </a:spcBef>
              <a:spcAft>
                <a:spcPts val="2100"/>
              </a:spcAft>
              <a:buClr>
                <a:schemeClr val="dk2"/>
              </a:buClr>
              <a:buSzPts val="2800"/>
              <a:buFont typeface="Arial"/>
              <a:buNone/>
            </a:pPr>
            <a:endParaRPr sz="2800"/>
          </a:p>
        </p:txBody>
      </p:sp>
      <p:sp>
        <p:nvSpPr>
          <p:cNvPr id="156" name="Google Shape;156;p23"/>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157" name="Google Shape;157;p23"/>
          <p:cNvSpPr txBox="1">
            <a:spLocks noGrp="1"/>
          </p:cNvSpPr>
          <p:nvPr>
            <p:ph type="body" idx="1"/>
          </p:nvPr>
        </p:nvSpPr>
        <p:spPr>
          <a:xfrm>
            <a:off x="7948300" y="2157338"/>
            <a:ext cx="3801900" cy="349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r>
              <a:rPr lang="en">
                <a:solidFill>
                  <a:srgbClr val="000000"/>
                </a:solidFill>
                <a:latin typeface="Montserrat"/>
                <a:ea typeface="Montserrat"/>
                <a:cs typeface="Montserrat"/>
                <a:sym typeface="Montserrat"/>
              </a:rPr>
              <a:t>Time, energy</a:t>
            </a: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r>
              <a:rPr lang="en">
                <a:solidFill>
                  <a:srgbClr val="000000"/>
                </a:solidFill>
                <a:latin typeface="Montserrat"/>
                <a:ea typeface="Montserrat"/>
                <a:cs typeface="Montserrat"/>
                <a:sym typeface="Montserrat"/>
              </a:rPr>
              <a:t>Resources, integrity</a:t>
            </a: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endParaRPr>
              <a:solidFill>
                <a:srgbClr val="000000"/>
              </a:solidFill>
              <a:latin typeface="Montserrat"/>
              <a:ea typeface="Montserrat"/>
              <a:cs typeface="Montserrat"/>
              <a:sym typeface="Montserrat"/>
            </a:endParaRPr>
          </a:p>
          <a:p>
            <a:pPr marL="0" lvl="0" indent="0" algn="l" rtl="0">
              <a:lnSpc>
                <a:spcPct val="90000"/>
              </a:lnSpc>
              <a:spcBef>
                <a:spcPts val="1200"/>
              </a:spcBef>
              <a:spcAft>
                <a:spcPts val="0"/>
              </a:spcAft>
              <a:buNone/>
            </a:pPr>
            <a:r>
              <a:rPr lang="en">
                <a:solidFill>
                  <a:srgbClr val="000000"/>
                </a:solidFill>
                <a:latin typeface="Montserrat"/>
                <a:ea typeface="Montserrat"/>
                <a:cs typeface="Montserrat"/>
                <a:sym typeface="Montserrat"/>
              </a:rPr>
              <a:t>Money, votes</a:t>
            </a:r>
            <a:endParaRPr>
              <a:solidFill>
                <a:srgbClr val="000000"/>
              </a:solidFill>
              <a:latin typeface="Montserrat"/>
              <a:ea typeface="Montserrat"/>
              <a:cs typeface="Montserrat"/>
              <a:sym typeface="Montserrat"/>
            </a:endParaRPr>
          </a:p>
          <a:p>
            <a:pPr marL="0" marR="0" lvl="0" indent="0" algn="l" rtl="0">
              <a:lnSpc>
                <a:spcPct val="110000"/>
              </a:lnSpc>
              <a:spcBef>
                <a:spcPts val="700"/>
              </a:spcBef>
              <a:spcAft>
                <a:spcPts val="2100"/>
              </a:spcAft>
              <a:buNone/>
            </a:pPr>
            <a:endParaRPr sz="2800"/>
          </a:p>
        </p:txBody>
      </p:sp>
      <p:sp>
        <p:nvSpPr>
          <p:cNvPr id="158" name="Google Shape;158;p23"/>
          <p:cNvSpPr/>
          <p:nvPr/>
        </p:nvSpPr>
        <p:spPr>
          <a:xfrm>
            <a:off x="0" y="0"/>
            <a:ext cx="12192000" cy="1433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txBox="1">
            <a:spLocks noGrp="1"/>
          </p:cNvSpPr>
          <p:nvPr>
            <p:ph type="title"/>
          </p:nvPr>
        </p:nvSpPr>
        <p:spPr>
          <a:xfrm>
            <a:off x="1114275" y="392691"/>
            <a:ext cx="10178400" cy="1040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5100"/>
              <a:buFont typeface="Impact"/>
              <a:buNone/>
            </a:pPr>
            <a:r>
              <a:rPr lang="en" sz="3600">
                <a:solidFill>
                  <a:srgbClr val="000000"/>
                </a:solidFill>
                <a:latin typeface="Montserrat"/>
                <a:ea typeface="Montserrat"/>
                <a:cs typeface="Montserrat"/>
                <a:sym typeface="Montserrat"/>
              </a:rPr>
              <a:t>WHAT YOUR VALUES </a:t>
            </a:r>
            <a:r>
              <a:rPr lang="en" sz="3600" b="1">
                <a:solidFill>
                  <a:schemeClr val="dk1"/>
                </a:solidFill>
                <a:latin typeface="Montserrat"/>
                <a:ea typeface="Montserrat"/>
                <a:cs typeface="Montserrat"/>
                <a:sym typeface="Montserrat"/>
              </a:rPr>
              <a:t>COST</a:t>
            </a:r>
            <a:r>
              <a:rPr lang="en" sz="3600" b="1" i="0" u="none" strike="noStrike" cap="none">
                <a:solidFill>
                  <a:schemeClr val="dk1"/>
                </a:solidFill>
                <a:latin typeface="Montserrat"/>
                <a:ea typeface="Montserrat"/>
                <a:cs typeface="Montserrat"/>
                <a:sym typeface="Montserrat"/>
              </a:rPr>
              <a:t> </a:t>
            </a:r>
            <a:endParaRPr sz="3600" b="1">
              <a:solidFill>
                <a:schemeClr val="dk1"/>
              </a:solidFill>
              <a:latin typeface="Montserrat"/>
              <a:ea typeface="Montserrat"/>
              <a:cs typeface="Montserrat"/>
              <a:sym typeface="Montserrat"/>
            </a:endParaRPr>
          </a:p>
        </p:txBody>
      </p:sp>
      <p:sp>
        <p:nvSpPr>
          <p:cNvPr id="160" name="Google Shape;160;p23"/>
          <p:cNvSpPr/>
          <p:nvPr/>
        </p:nvSpPr>
        <p:spPr>
          <a:xfrm>
            <a:off x="5972625" y="2296000"/>
            <a:ext cx="975300" cy="420300"/>
          </a:xfrm>
          <a:prstGeom prst="rightArrow">
            <a:avLst>
              <a:gd name="adj1" fmla="val 50000"/>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5972625" y="3651250"/>
            <a:ext cx="975300" cy="420300"/>
          </a:xfrm>
          <a:prstGeom prst="rightArrow">
            <a:avLst>
              <a:gd name="adj1" fmla="val 50000"/>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5972625" y="4851800"/>
            <a:ext cx="975300" cy="420300"/>
          </a:xfrm>
          <a:prstGeom prst="rightArrow">
            <a:avLst>
              <a:gd name="adj1" fmla="val 50000"/>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txBox="1"/>
          <p:nvPr/>
        </p:nvSpPr>
        <p:spPr>
          <a:xfrm>
            <a:off x="3611400" y="6211325"/>
            <a:ext cx="4489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rPr>
              <a:t>theimpact.center | @ImpactCenterVA</a:t>
            </a:r>
            <a:endParaRPr>
              <a:solidFill>
                <a:srgbClr val="6666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p:nvPr/>
        </p:nvSpPr>
        <p:spPr>
          <a:xfrm>
            <a:off x="1006800" y="0"/>
            <a:ext cx="9780300" cy="701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txBox="1">
            <a:spLocks noGrp="1"/>
          </p:cNvSpPr>
          <p:nvPr>
            <p:ph type="title"/>
          </p:nvPr>
        </p:nvSpPr>
        <p:spPr>
          <a:xfrm>
            <a:off x="1006800" y="2628925"/>
            <a:ext cx="9780300" cy="2903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4200">
                <a:solidFill>
                  <a:srgbClr val="FFFFFF"/>
                </a:solidFill>
                <a:latin typeface="Montserrat ExtraBold"/>
                <a:ea typeface="Montserrat ExtraBold"/>
                <a:cs typeface="Montserrat ExtraBold"/>
                <a:sym typeface="Montserrat ExtraBold"/>
              </a:rPr>
              <a:t>What is </a:t>
            </a:r>
            <a:r>
              <a:rPr lang="en" sz="4200" u="sng">
                <a:solidFill>
                  <a:schemeClr val="accent6"/>
                </a:solidFill>
                <a:latin typeface="Montserrat ExtraBold"/>
                <a:ea typeface="Montserrat ExtraBold"/>
                <a:cs typeface="Montserrat ExtraBold"/>
                <a:sym typeface="Montserrat ExtraBold"/>
              </a:rPr>
              <a:t>a value &amp; a cost</a:t>
            </a:r>
            <a:r>
              <a:rPr lang="en" sz="4200">
                <a:solidFill>
                  <a:srgbClr val="FFFFFF"/>
                </a:solidFill>
                <a:latin typeface="Montserrat ExtraBold"/>
                <a:ea typeface="Montserrat ExtraBold"/>
                <a:cs typeface="Montserrat ExtraBold"/>
                <a:sym typeface="Montserrat ExtraBold"/>
              </a:rPr>
              <a:t> </a:t>
            </a:r>
            <a:endParaRPr sz="4200">
              <a:solidFill>
                <a:srgbClr val="FFFFFF"/>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4200">
                <a:solidFill>
                  <a:srgbClr val="FFFFFF"/>
                </a:solidFill>
                <a:latin typeface="Montserrat ExtraBold"/>
                <a:ea typeface="Montserrat ExtraBold"/>
                <a:cs typeface="Montserrat ExtraBold"/>
                <a:sym typeface="Montserrat ExtraBold"/>
              </a:rPr>
              <a:t>in your life?</a:t>
            </a:r>
            <a:r>
              <a:rPr lang="en" sz="5000">
                <a:solidFill>
                  <a:srgbClr val="FFFFFF"/>
                </a:solidFill>
                <a:latin typeface="Montserrat ExtraBold"/>
                <a:ea typeface="Montserrat ExtraBold"/>
                <a:cs typeface="Montserrat ExtraBold"/>
                <a:sym typeface="Montserrat ExtraBold"/>
              </a:rPr>
              <a:t> </a:t>
            </a:r>
            <a:endParaRPr sz="5000">
              <a:solidFill>
                <a:srgbClr val="FFFFFF"/>
              </a:solidFill>
              <a:latin typeface="Montserrat ExtraBold"/>
              <a:ea typeface="Montserrat ExtraBold"/>
              <a:cs typeface="Montserrat ExtraBold"/>
              <a:sym typeface="Montserrat ExtraBold"/>
            </a:endParaRPr>
          </a:p>
          <a:p>
            <a:pPr marL="0" lvl="0" indent="0" algn="l" rtl="0">
              <a:spcBef>
                <a:spcPts val="0"/>
              </a:spcBef>
              <a:spcAft>
                <a:spcPts val="0"/>
              </a:spcAft>
              <a:buNone/>
            </a:pPr>
            <a:endParaRPr sz="5300">
              <a:solidFill>
                <a:srgbClr val="FFFFFF"/>
              </a:solidFill>
              <a:latin typeface="Montserrat ExtraBold"/>
              <a:ea typeface="Montserrat ExtraBold"/>
              <a:cs typeface="Montserrat ExtraBold"/>
              <a:sym typeface="Montserrat ExtraBold"/>
            </a:endParaRPr>
          </a:p>
        </p:txBody>
      </p:sp>
      <p:sp>
        <p:nvSpPr>
          <p:cNvPr id="171" name="Google Shape;171;p24"/>
          <p:cNvSpPr txBox="1">
            <a:spLocks noGrp="1"/>
          </p:cNvSpPr>
          <p:nvPr>
            <p:ph type="sldNum" idx="12"/>
          </p:nvPr>
        </p:nvSpPr>
        <p:spPr>
          <a:xfrm>
            <a:off x="8610601" y="6375679"/>
            <a:ext cx="2819400" cy="345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172" name="Google Shape;172;p24"/>
          <p:cNvSpPr/>
          <p:nvPr/>
        </p:nvSpPr>
        <p:spPr>
          <a:xfrm>
            <a:off x="571525" y="160750"/>
            <a:ext cx="5732700" cy="1625100"/>
          </a:xfrm>
          <a:prstGeom prst="wedgeRectCallout">
            <a:avLst>
              <a:gd name="adj1" fmla="val -20833"/>
              <a:gd name="adj2" fmla="val 625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txBox="1"/>
          <p:nvPr/>
        </p:nvSpPr>
        <p:spPr>
          <a:xfrm>
            <a:off x="1526875" y="401800"/>
            <a:ext cx="3822000" cy="1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Montserrat"/>
                <a:ea typeface="Montserrat"/>
                <a:cs typeface="Montserrat"/>
                <a:sym typeface="Montserrat"/>
              </a:rPr>
              <a:t>BUILD YOUR MOVEMENT</a:t>
            </a:r>
            <a:endParaRPr sz="3600" b="1">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415675" y="3485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latin typeface="Montserrat ExtraBold"/>
                <a:ea typeface="Montserrat ExtraBold"/>
                <a:cs typeface="Montserrat ExtraBold"/>
                <a:sym typeface="Montserrat ExtraBold"/>
              </a:rPr>
              <a:t>UNDERSTANDING YOUR CROWD:</a:t>
            </a:r>
            <a:endParaRPr>
              <a:latin typeface="Montserrat ExtraBold"/>
              <a:ea typeface="Montserrat ExtraBold"/>
              <a:cs typeface="Montserrat ExtraBold"/>
              <a:sym typeface="Montserrat ExtraBold"/>
            </a:endParaRPr>
          </a:p>
        </p:txBody>
      </p:sp>
      <p:sp>
        <p:nvSpPr>
          <p:cNvPr id="180" name="Google Shape;180;p2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a:latin typeface="Playfair Display"/>
                <a:ea typeface="Playfair Display"/>
                <a:cs typeface="Playfair Display"/>
                <a:sym typeface="Playfair Display"/>
              </a:rPr>
              <a:t>12</a:t>
            </a:fld>
            <a:endParaRPr>
              <a:latin typeface="Playfair Display"/>
              <a:ea typeface="Playfair Display"/>
              <a:cs typeface="Playfair Display"/>
              <a:sym typeface="Playfair Display"/>
            </a:endParaRPr>
          </a:p>
        </p:txBody>
      </p:sp>
      <p:sp>
        <p:nvSpPr>
          <p:cNvPr id="181" name="Google Shape;181;p25"/>
          <p:cNvSpPr txBox="1">
            <a:spLocks noGrp="1"/>
          </p:cNvSpPr>
          <p:nvPr>
            <p:ph type="body" idx="1"/>
          </p:nvPr>
        </p:nvSpPr>
        <p:spPr>
          <a:xfrm>
            <a:off x="415625" y="4592208"/>
            <a:ext cx="11360700" cy="105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solidFill>
                  <a:srgbClr val="EFEFEF"/>
                </a:solidFill>
                <a:latin typeface="Montserrat SemiBold"/>
                <a:ea typeface="Montserrat SemiBold"/>
                <a:cs typeface="Montserrat SemiBold"/>
                <a:sym typeface="Montserrat SemiBold"/>
              </a:rPr>
              <a:t>Eliminating barriers &amp; communicating with New Power</a:t>
            </a:r>
            <a:endParaRPr>
              <a:solidFill>
                <a:srgbClr val="EFEFEF"/>
              </a:solidFill>
              <a:latin typeface="Montserrat SemiBold"/>
              <a:ea typeface="Montserrat SemiBold"/>
              <a:cs typeface="Montserrat SemiBold"/>
              <a:sym typeface="Montserrat SemiBold"/>
            </a:endParaRPr>
          </a:p>
        </p:txBody>
      </p:sp>
      <p:sp>
        <p:nvSpPr>
          <p:cNvPr id="182" name="Google Shape;182;p25"/>
          <p:cNvSpPr/>
          <p:nvPr/>
        </p:nvSpPr>
        <p:spPr>
          <a:xfrm>
            <a:off x="4535250" y="855375"/>
            <a:ext cx="3121500" cy="16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4700400" y="990375"/>
            <a:ext cx="2791200" cy="1395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4857875" y="1115775"/>
            <a:ext cx="2476200" cy="114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5848573" y="1393712"/>
            <a:ext cx="503311" cy="5889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dk2"/>
                </a:solidFill>
                <a:latin typeface="Arial"/>
              </a:rPr>
              <a:t>2</a:t>
            </a:r>
          </a:p>
        </p:txBody>
      </p:sp>
      <p:cxnSp>
        <p:nvCxnSpPr>
          <p:cNvPr id="186" name="Google Shape;186;p25"/>
          <p:cNvCxnSpPr/>
          <p:nvPr/>
        </p:nvCxnSpPr>
        <p:spPr>
          <a:xfrm>
            <a:off x="1421375" y="3310613"/>
            <a:ext cx="9349200" cy="30000"/>
          </a:xfrm>
          <a:prstGeom prst="straightConnector1">
            <a:avLst/>
          </a:prstGeom>
          <a:noFill/>
          <a:ln w="76200" cap="flat" cmpd="sng">
            <a:solidFill>
              <a:schemeClr val="lt1"/>
            </a:solidFill>
            <a:prstDash val="solid"/>
            <a:round/>
            <a:headEnd type="none" w="med" len="med"/>
            <a:tailEnd type="none" w="med" len="med"/>
          </a:ln>
        </p:spPr>
      </p:cxnSp>
      <p:cxnSp>
        <p:nvCxnSpPr>
          <p:cNvPr id="187" name="Google Shape;187;p25"/>
          <p:cNvCxnSpPr/>
          <p:nvPr/>
        </p:nvCxnSpPr>
        <p:spPr>
          <a:xfrm rot="10800000" flipH="1">
            <a:off x="1429425" y="4448750"/>
            <a:ext cx="9299100" cy="48300"/>
          </a:xfrm>
          <a:prstGeom prst="straightConnector1">
            <a:avLst/>
          </a:prstGeom>
          <a:noFill/>
          <a:ln w="76200" cap="flat" cmpd="sng">
            <a:solidFill>
              <a:schemeClr val="lt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1"/>
          </p:nvPr>
        </p:nvSpPr>
        <p:spPr>
          <a:xfrm>
            <a:off x="223850" y="2432350"/>
            <a:ext cx="6616500" cy="35937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rgbClr val="000000"/>
              </a:buClr>
              <a:buSzPts val="2400"/>
              <a:buFont typeface="Calibri"/>
              <a:buChar char="➢"/>
            </a:pPr>
            <a:r>
              <a:rPr lang="en" sz="2400" i="0" u="none" strike="noStrike" cap="none">
                <a:solidFill>
                  <a:srgbClr val="000000"/>
                </a:solidFill>
                <a:latin typeface="Calibri"/>
                <a:ea typeface="Calibri"/>
                <a:cs typeface="Calibri"/>
                <a:sym typeface="Calibri"/>
              </a:rPr>
              <a:t>Person’s ability to</a:t>
            </a:r>
            <a:r>
              <a:rPr lang="en" sz="2400" b="1" i="0" u="none" strike="noStrike" cap="none">
                <a:solidFill>
                  <a:srgbClr val="000000"/>
                </a:solidFill>
                <a:latin typeface="Calibri"/>
                <a:ea typeface="Calibri"/>
                <a:cs typeface="Calibri"/>
                <a:sym typeface="Calibri"/>
              </a:rPr>
              <a:t> perceive, control, evaluate, and express emotions</a:t>
            </a:r>
            <a:endParaRPr sz="2400" b="1">
              <a:solidFill>
                <a:srgbClr val="000000"/>
              </a:solidFill>
              <a:latin typeface="Calibri"/>
              <a:ea typeface="Calibri"/>
              <a:cs typeface="Calibri"/>
              <a:sym typeface="Calibri"/>
            </a:endParaRPr>
          </a:p>
          <a:p>
            <a:pPr marL="457200" marR="0" lvl="0" indent="-381000" algn="l" rtl="0">
              <a:lnSpc>
                <a:spcPct val="150000"/>
              </a:lnSpc>
              <a:spcBef>
                <a:spcPts val="0"/>
              </a:spcBef>
              <a:spcAft>
                <a:spcPts val="0"/>
              </a:spcAft>
              <a:buClr>
                <a:srgbClr val="000000"/>
              </a:buClr>
              <a:buSzPts val="2400"/>
              <a:buFont typeface="Calibri"/>
              <a:buChar char="➢"/>
            </a:pPr>
            <a:r>
              <a:rPr lang="en" sz="2400" i="0" u="none" strike="noStrike" cap="none">
                <a:solidFill>
                  <a:srgbClr val="000000"/>
                </a:solidFill>
                <a:latin typeface="Calibri"/>
                <a:ea typeface="Calibri"/>
                <a:cs typeface="Calibri"/>
                <a:sym typeface="Calibri"/>
              </a:rPr>
              <a:t>Measured using Emotional Quotient (EQ) </a:t>
            </a:r>
            <a:endParaRPr sz="2400">
              <a:solidFill>
                <a:srgbClr val="000000"/>
              </a:solidFill>
              <a:latin typeface="Calibri"/>
              <a:ea typeface="Calibri"/>
              <a:cs typeface="Calibri"/>
              <a:sym typeface="Calibri"/>
            </a:endParaRPr>
          </a:p>
          <a:p>
            <a:pPr marL="457200" marR="0" lvl="0" indent="-381000" algn="l" rtl="0">
              <a:lnSpc>
                <a:spcPct val="150000"/>
              </a:lnSpc>
              <a:spcBef>
                <a:spcPts val="0"/>
              </a:spcBef>
              <a:spcAft>
                <a:spcPts val="0"/>
              </a:spcAft>
              <a:buClr>
                <a:srgbClr val="000000"/>
              </a:buClr>
              <a:buSzPts val="2400"/>
              <a:buFont typeface="Calibri"/>
              <a:buChar char="➢"/>
            </a:pPr>
            <a:r>
              <a:rPr lang="en" sz="2400" i="0" u="none" strike="noStrike" cap="none">
                <a:solidFill>
                  <a:srgbClr val="000000"/>
                </a:solidFill>
                <a:latin typeface="Calibri"/>
                <a:ea typeface="Calibri"/>
                <a:cs typeface="Calibri"/>
                <a:sym typeface="Calibri"/>
              </a:rPr>
              <a:t>90% correlation with </a:t>
            </a:r>
            <a:r>
              <a:rPr lang="en" sz="2400" b="1" i="0" u="none" strike="noStrike" cap="none">
                <a:solidFill>
                  <a:srgbClr val="000000"/>
                </a:solidFill>
                <a:latin typeface="Calibri"/>
                <a:ea typeface="Calibri"/>
                <a:cs typeface="Calibri"/>
                <a:sym typeface="Calibri"/>
              </a:rPr>
              <a:t>highly emotionally intelligent individuals and top performers</a:t>
            </a:r>
            <a:endParaRPr sz="2400" b="1">
              <a:solidFill>
                <a:srgbClr val="000000"/>
              </a:solidFill>
              <a:latin typeface="Calibri"/>
              <a:ea typeface="Calibri"/>
              <a:cs typeface="Calibri"/>
              <a:sym typeface="Calibri"/>
            </a:endParaRPr>
          </a:p>
          <a:p>
            <a:pPr marL="0" marR="0" lvl="0" indent="0" algn="l" rtl="0">
              <a:lnSpc>
                <a:spcPct val="110000"/>
              </a:lnSpc>
              <a:spcBef>
                <a:spcPts val="700"/>
              </a:spcBef>
              <a:spcAft>
                <a:spcPts val="2100"/>
              </a:spcAft>
              <a:buClr>
                <a:schemeClr val="dk2"/>
              </a:buClr>
              <a:buSzPts val="2800"/>
              <a:buFont typeface="Arial"/>
              <a:buNone/>
            </a:pPr>
            <a:endParaRPr sz="2800" b="0" i="0" u="none" strike="noStrike" cap="none">
              <a:solidFill>
                <a:srgbClr val="595959"/>
              </a:solidFill>
              <a:latin typeface="Cabin"/>
              <a:ea typeface="Cabin"/>
              <a:cs typeface="Cabin"/>
              <a:sym typeface="Cabin"/>
            </a:endParaRPr>
          </a:p>
        </p:txBody>
      </p:sp>
      <p:sp>
        <p:nvSpPr>
          <p:cNvPr id="193" name="Google Shape;193;p26"/>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pic>
        <p:nvPicPr>
          <p:cNvPr id="194" name="Google Shape;194;p26"/>
          <p:cNvPicPr preferRelativeResize="0"/>
          <p:nvPr/>
        </p:nvPicPr>
        <p:blipFill>
          <a:blip r:embed="rId3">
            <a:alphaModFix/>
          </a:blip>
          <a:stretch>
            <a:fillRect/>
          </a:stretch>
        </p:blipFill>
        <p:spPr>
          <a:xfrm>
            <a:off x="6079882" y="1606174"/>
            <a:ext cx="5959718" cy="4693300"/>
          </a:xfrm>
          <a:prstGeom prst="rect">
            <a:avLst/>
          </a:prstGeom>
          <a:noFill/>
          <a:ln>
            <a:noFill/>
          </a:ln>
        </p:spPr>
      </p:pic>
      <p:sp>
        <p:nvSpPr>
          <p:cNvPr id="195" name="Google Shape;195;p26"/>
          <p:cNvSpPr/>
          <p:nvPr/>
        </p:nvSpPr>
        <p:spPr>
          <a:xfrm>
            <a:off x="0" y="0"/>
            <a:ext cx="12192000" cy="1433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txBox="1">
            <a:spLocks noGrp="1"/>
          </p:cNvSpPr>
          <p:nvPr>
            <p:ph type="title"/>
          </p:nvPr>
        </p:nvSpPr>
        <p:spPr>
          <a:xfrm>
            <a:off x="1114275" y="392691"/>
            <a:ext cx="10178400" cy="1040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5100"/>
              <a:buFont typeface="Impact"/>
              <a:buNone/>
            </a:pPr>
            <a:r>
              <a:rPr lang="en" sz="3600">
                <a:solidFill>
                  <a:srgbClr val="000000"/>
                </a:solidFill>
                <a:latin typeface="Montserrat"/>
                <a:ea typeface="Montserrat"/>
                <a:cs typeface="Montserrat"/>
                <a:sym typeface="Montserrat"/>
              </a:rPr>
              <a:t>WHAT IS </a:t>
            </a:r>
            <a:r>
              <a:rPr lang="en" sz="3600" b="1">
                <a:solidFill>
                  <a:schemeClr val="dk1"/>
                </a:solidFill>
                <a:latin typeface="Montserrat"/>
                <a:ea typeface="Montserrat"/>
                <a:cs typeface="Montserrat"/>
                <a:sym typeface="Montserrat"/>
              </a:rPr>
              <a:t>EMOTIONAL INTELLIGENCE?</a:t>
            </a:r>
            <a:r>
              <a:rPr lang="en" sz="3600" b="1" i="0" u="none" strike="noStrike" cap="none">
                <a:solidFill>
                  <a:schemeClr val="dk1"/>
                </a:solidFill>
                <a:latin typeface="Montserrat"/>
                <a:ea typeface="Montserrat"/>
                <a:cs typeface="Montserrat"/>
                <a:sym typeface="Montserrat"/>
              </a:rPr>
              <a:t> </a:t>
            </a:r>
            <a:endParaRPr sz="3600" b="1">
              <a:solidFill>
                <a:schemeClr val="dk1"/>
              </a:solidFill>
              <a:latin typeface="Montserrat"/>
              <a:ea typeface="Montserrat"/>
              <a:cs typeface="Montserrat"/>
              <a:sym typeface="Montserrat"/>
            </a:endParaRPr>
          </a:p>
        </p:txBody>
      </p:sp>
      <p:sp>
        <p:nvSpPr>
          <p:cNvPr id="197" name="Google Shape;197;p26"/>
          <p:cNvSpPr txBox="1"/>
          <p:nvPr/>
        </p:nvSpPr>
        <p:spPr>
          <a:xfrm>
            <a:off x="3611400" y="6211325"/>
            <a:ext cx="4489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rPr>
              <a:t>theimpact.center | @ImpactCenterVA</a:t>
            </a:r>
            <a:endParaRPr>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7" descr="http://dispatchist.com/wp-content/uploads/2016/01/Emotional-Competencies-768x435.png"/>
          <p:cNvPicPr preferRelativeResize="0">
            <a:picLocks noGrp="1"/>
          </p:cNvPicPr>
          <p:nvPr>
            <p:ph type="body" idx="1"/>
          </p:nvPr>
        </p:nvPicPr>
        <p:blipFill rotWithShape="1">
          <a:blip r:embed="rId3">
            <a:alphaModFix/>
          </a:blip>
          <a:srcRect/>
          <a:stretch/>
        </p:blipFill>
        <p:spPr>
          <a:xfrm>
            <a:off x="832050" y="306575"/>
            <a:ext cx="10527900" cy="5963100"/>
          </a:xfrm>
          <a:prstGeom prst="rect">
            <a:avLst/>
          </a:prstGeom>
          <a:noFill/>
          <a:ln>
            <a:noFill/>
          </a:ln>
        </p:spPr>
      </p:pic>
      <p:sp>
        <p:nvSpPr>
          <p:cNvPr id="203" name="Google Shape;203;p27"/>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204" name="Google Shape;204;p27"/>
          <p:cNvSpPr txBox="1"/>
          <p:nvPr/>
        </p:nvSpPr>
        <p:spPr>
          <a:xfrm>
            <a:off x="3611400" y="6211325"/>
            <a:ext cx="4489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rPr>
              <a:t>theimpact.center | @ImpactCenterVA</a:t>
            </a:r>
            <a:endParaRPr>
              <a:solidFill>
                <a:srgbClr val="66666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3625800" y="560525"/>
            <a:ext cx="4940400" cy="873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5100"/>
              <a:buFont typeface="Impact"/>
              <a:buNone/>
            </a:pPr>
            <a:r>
              <a:rPr lang="en" sz="3600" b="1" i="0" u="none" strike="noStrike" cap="none">
                <a:solidFill>
                  <a:srgbClr val="000000"/>
                </a:solidFill>
                <a:latin typeface="Montserrat"/>
                <a:ea typeface="Montserrat"/>
                <a:cs typeface="Montserrat"/>
                <a:sym typeface="Montserrat"/>
              </a:rPr>
              <a:t>SELF-AWARENESS</a:t>
            </a:r>
            <a:endParaRPr sz="3600" b="1">
              <a:solidFill>
                <a:srgbClr val="000000"/>
              </a:solidFill>
              <a:latin typeface="Montserrat"/>
              <a:ea typeface="Montserrat"/>
              <a:cs typeface="Montserrat"/>
              <a:sym typeface="Montserrat"/>
            </a:endParaRPr>
          </a:p>
        </p:txBody>
      </p:sp>
      <p:pic>
        <p:nvPicPr>
          <p:cNvPr id="210" name="Google Shape;210;p28" descr="http://getcontrolofyourlife.org/wp-content/uploads/2014/02/JohariWindow.png"/>
          <p:cNvPicPr preferRelativeResize="0">
            <a:picLocks noGrp="1"/>
          </p:cNvPicPr>
          <p:nvPr>
            <p:ph type="body" idx="1"/>
          </p:nvPr>
        </p:nvPicPr>
        <p:blipFill rotWithShape="1">
          <a:blip r:embed="rId3">
            <a:alphaModFix/>
          </a:blip>
          <a:srcRect/>
          <a:stretch/>
        </p:blipFill>
        <p:spPr>
          <a:xfrm>
            <a:off x="2481150" y="1271300"/>
            <a:ext cx="7229700" cy="5032500"/>
          </a:xfrm>
          <a:prstGeom prst="rect">
            <a:avLst/>
          </a:prstGeom>
          <a:noFill/>
          <a:ln>
            <a:noFill/>
          </a:ln>
        </p:spPr>
      </p:pic>
      <p:sp>
        <p:nvSpPr>
          <p:cNvPr id="211" name="Google Shape;211;p28"/>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
        <p:nvSpPr>
          <p:cNvPr id="212" name="Google Shape;212;p28"/>
          <p:cNvSpPr txBox="1"/>
          <p:nvPr/>
        </p:nvSpPr>
        <p:spPr>
          <a:xfrm>
            <a:off x="3611400" y="6211325"/>
            <a:ext cx="4489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rPr>
              <a:t>theimpact.center | @ImpactCenterVA</a:t>
            </a:r>
            <a:endParaRPr>
              <a:solidFill>
                <a:srgbClr val="6666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3614700" y="543575"/>
            <a:ext cx="4962600" cy="810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5100"/>
              <a:buFont typeface="Impact"/>
              <a:buNone/>
            </a:pPr>
            <a:r>
              <a:rPr lang="en" sz="3600" b="1" i="0" u="none" strike="noStrike" cap="none">
                <a:solidFill>
                  <a:srgbClr val="000000"/>
                </a:solidFill>
                <a:latin typeface="Montserrat"/>
                <a:ea typeface="Montserrat"/>
                <a:cs typeface="Montserrat"/>
                <a:sym typeface="Montserrat"/>
              </a:rPr>
              <a:t>SELF-AWARENESS</a:t>
            </a:r>
            <a:endParaRPr sz="3600" b="1">
              <a:solidFill>
                <a:srgbClr val="000000"/>
              </a:solidFill>
              <a:latin typeface="Montserrat"/>
              <a:ea typeface="Montserrat"/>
              <a:cs typeface="Montserrat"/>
              <a:sym typeface="Montserrat"/>
            </a:endParaRPr>
          </a:p>
        </p:txBody>
      </p:sp>
      <p:pic>
        <p:nvPicPr>
          <p:cNvPr id="218" name="Google Shape;218;p29" descr="http://goodmedicine.org.uk/files/johari%20window.jpg"/>
          <p:cNvPicPr preferRelativeResize="0">
            <a:picLocks noGrp="1"/>
          </p:cNvPicPr>
          <p:nvPr>
            <p:ph type="body" idx="1"/>
          </p:nvPr>
        </p:nvPicPr>
        <p:blipFill rotWithShape="1">
          <a:blip r:embed="rId3">
            <a:alphaModFix/>
          </a:blip>
          <a:srcRect l="7058" t="23036" r="6868" b="10974"/>
          <a:stretch/>
        </p:blipFill>
        <p:spPr>
          <a:xfrm>
            <a:off x="1612581" y="1469594"/>
            <a:ext cx="8045400" cy="4626000"/>
          </a:xfrm>
          <a:prstGeom prst="rect">
            <a:avLst/>
          </a:prstGeom>
          <a:noFill/>
          <a:ln>
            <a:noFill/>
          </a:ln>
        </p:spPr>
      </p:pic>
      <p:sp>
        <p:nvSpPr>
          <p:cNvPr id="219" name="Google Shape;219;p29"/>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220" name="Google Shape;220;p29"/>
          <p:cNvSpPr txBox="1"/>
          <p:nvPr/>
        </p:nvSpPr>
        <p:spPr>
          <a:xfrm>
            <a:off x="3611400" y="6211325"/>
            <a:ext cx="4489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rPr>
              <a:t>theimpact.center | @ImpactCenterVA</a:t>
            </a:r>
            <a:endParaRPr>
              <a:solidFill>
                <a:srgbClr val="66666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p:nvPr/>
        </p:nvSpPr>
        <p:spPr>
          <a:xfrm>
            <a:off x="1006800" y="0"/>
            <a:ext cx="9780300" cy="701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txBox="1">
            <a:spLocks noGrp="1"/>
          </p:cNvSpPr>
          <p:nvPr>
            <p:ph type="title"/>
          </p:nvPr>
        </p:nvSpPr>
        <p:spPr>
          <a:xfrm>
            <a:off x="1526875" y="2526375"/>
            <a:ext cx="8692500" cy="2867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6000">
                <a:solidFill>
                  <a:srgbClr val="FFFFFF"/>
                </a:solidFill>
                <a:latin typeface="Montserrat ExtraBold"/>
                <a:ea typeface="Montserrat ExtraBold"/>
                <a:cs typeface="Montserrat ExtraBold"/>
                <a:sym typeface="Montserrat ExtraBold"/>
              </a:rPr>
              <a:t>How could your EQ hinder your movement?</a:t>
            </a:r>
            <a:endParaRPr sz="6000">
              <a:solidFill>
                <a:srgbClr val="FFFFFF"/>
              </a:solidFill>
              <a:latin typeface="Montserrat ExtraBold"/>
              <a:ea typeface="Montserrat ExtraBold"/>
              <a:cs typeface="Montserrat ExtraBold"/>
              <a:sym typeface="Montserrat ExtraBold"/>
            </a:endParaRPr>
          </a:p>
          <a:p>
            <a:pPr marL="0" lvl="0" indent="0" algn="ctr" rtl="0">
              <a:spcBef>
                <a:spcPts val="0"/>
              </a:spcBef>
              <a:spcAft>
                <a:spcPts val="0"/>
              </a:spcAft>
              <a:buNone/>
            </a:pPr>
            <a:endParaRPr sz="6000">
              <a:solidFill>
                <a:srgbClr val="FFFFFF"/>
              </a:solidFill>
              <a:latin typeface="Montserrat ExtraBold"/>
              <a:ea typeface="Montserrat ExtraBold"/>
              <a:cs typeface="Montserrat ExtraBold"/>
              <a:sym typeface="Montserrat ExtraBold"/>
            </a:endParaRPr>
          </a:p>
        </p:txBody>
      </p:sp>
      <p:sp>
        <p:nvSpPr>
          <p:cNvPr id="228" name="Google Shape;228;p30"/>
          <p:cNvSpPr txBox="1">
            <a:spLocks noGrp="1"/>
          </p:cNvSpPr>
          <p:nvPr>
            <p:ph type="sldNum" idx="12"/>
          </p:nvPr>
        </p:nvSpPr>
        <p:spPr>
          <a:xfrm>
            <a:off x="8610601" y="6375679"/>
            <a:ext cx="2819400" cy="345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229" name="Google Shape;229;p30"/>
          <p:cNvSpPr/>
          <p:nvPr/>
        </p:nvSpPr>
        <p:spPr>
          <a:xfrm>
            <a:off x="571525" y="160750"/>
            <a:ext cx="5732700" cy="1625100"/>
          </a:xfrm>
          <a:prstGeom prst="wedgeRectCallout">
            <a:avLst>
              <a:gd name="adj1" fmla="val -20833"/>
              <a:gd name="adj2" fmla="val 625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txBox="1"/>
          <p:nvPr/>
        </p:nvSpPr>
        <p:spPr>
          <a:xfrm>
            <a:off x="1526875" y="401800"/>
            <a:ext cx="3822000" cy="1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Montserrat"/>
                <a:ea typeface="Montserrat"/>
                <a:cs typeface="Montserrat"/>
                <a:sym typeface="Montserrat"/>
              </a:rPr>
              <a:t>BUILD YOUR MOVEMENT</a:t>
            </a:r>
            <a:endParaRPr sz="3600" b="1">
              <a:latin typeface="Montserrat"/>
              <a:ea typeface="Montserrat"/>
              <a:cs typeface="Montserrat"/>
              <a:sym typeface="Montserrat"/>
            </a:endParaRPr>
          </a:p>
        </p:txBody>
      </p:sp>
      <p:sp>
        <p:nvSpPr>
          <p:cNvPr id="231" name="Google Shape;231;p30"/>
          <p:cNvSpPr txBox="1"/>
          <p:nvPr/>
        </p:nvSpPr>
        <p:spPr>
          <a:xfrm>
            <a:off x="1534375" y="5160300"/>
            <a:ext cx="8677500" cy="1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ontserrat"/>
                <a:ea typeface="Montserrat"/>
                <a:cs typeface="Montserrat"/>
                <a:sym typeface="Montserrat"/>
              </a:rPr>
              <a:t>EXAMPLE: </a:t>
            </a:r>
            <a:endParaRPr sz="1800">
              <a:solidFill>
                <a:schemeClr val="lt1"/>
              </a:solidFill>
              <a:latin typeface="Montserrat"/>
              <a:ea typeface="Montserrat"/>
              <a:cs typeface="Montserrat"/>
              <a:sym typeface="Montserrat"/>
            </a:endParaRPr>
          </a:p>
          <a:p>
            <a:pPr marL="0" lvl="0" indent="0" algn="ctr" rtl="0">
              <a:spcBef>
                <a:spcPts val="0"/>
              </a:spcBef>
              <a:spcAft>
                <a:spcPts val="0"/>
              </a:spcAft>
              <a:buNone/>
            </a:pPr>
            <a:endParaRPr sz="1800">
              <a:solidFill>
                <a:schemeClr val="lt1"/>
              </a:solidFill>
              <a:latin typeface="Montserrat"/>
              <a:ea typeface="Montserrat"/>
              <a:cs typeface="Montserrat"/>
              <a:sym typeface="Montserrat"/>
            </a:endParaRPr>
          </a:p>
          <a:p>
            <a:pPr marL="0" lvl="0" indent="0" algn="ctr" rtl="0">
              <a:spcBef>
                <a:spcPts val="0"/>
              </a:spcBef>
              <a:spcAft>
                <a:spcPts val="0"/>
              </a:spcAft>
              <a:buNone/>
            </a:pPr>
            <a:r>
              <a:rPr lang="en" sz="1800">
                <a:solidFill>
                  <a:schemeClr val="lt1"/>
                </a:solidFill>
                <a:latin typeface="Montserrat"/>
                <a:ea typeface="Montserrat"/>
                <a:cs typeface="Montserrat"/>
                <a:sym typeface="Montserrat"/>
              </a:rPr>
              <a:t>I lack empathy, making it difficult for me to bring people into the fold.</a:t>
            </a:r>
            <a:endParaRPr sz="1800">
              <a:solidFill>
                <a:schemeClr val="l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415650" y="1142700"/>
            <a:ext cx="11360700" cy="5074800"/>
          </a:xfrm>
          <a:prstGeom prst="rect">
            <a:avLst/>
          </a:prstGeom>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100"/>
              <a:buFont typeface="Arial"/>
              <a:buNone/>
            </a:pPr>
            <a:endParaRPr sz="1050">
              <a:solidFill>
                <a:srgbClr val="222325"/>
              </a:solidFill>
              <a:highlight>
                <a:srgbClr val="FFFFFF"/>
              </a:highlight>
              <a:latin typeface="Roboto"/>
              <a:ea typeface="Roboto"/>
              <a:cs typeface="Roboto"/>
              <a:sym typeface="Roboto"/>
            </a:endParaRPr>
          </a:p>
          <a:p>
            <a:pPr marL="0" lvl="0" indent="0" algn="l" rtl="0">
              <a:lnSpc>
                <a:spcPct val="90000"/>
              </a:lnSpc>
              <a:spcBef>
                <a:spcPts val="0"/>
              </a:spcBef>
              <a:spcAft>
                <a:spcPts val="0"/>
              </a:spcAft>
              <a:buClr>
                <a:schemeClr val="dk1"/>
              </a:buClr>
              <a:buSzPts val="1100"/>
              <a:buFont typeface="Arial"/>
              <a:buNone/>
            </a:pPr>
            <a:endParaRPr sz="1050">
              <a:solidFill>
                <a:srgbClr val="222325"/>
              </a:solidFill>
              <a:highlight>
                <a:srgbClr val="FFFFFF"/>
              </a:highlight>
              <a:latin typeface="Roboto"/>
              <a:ea typeface="Roboto"/>
              <a:cs typeface="Roboto"/>
              <a:sym typeface="Roboto"/>
            </a:endParaRPr>
          </a:p>
          <a:p>
            <a:pPr marL="0" lvl="0" indent="0" algn="l" rtl="0">
              <a:lnSpc>
                <a:spcPct val="90000"/>
              </a:lnSpc>
              <a:spcBef>
                <a:spcPts val="0"/>
              </a:spcBef>
              <a:spcAft>
                <a:spcPts val="0"/>
              </a:spcAft>
              <a:buClr>
                <a:schemeClr val="dk1"/>
              </a:buClr>
              <a:buSzPts val="1100"/>
              <a:buFont typeface="Arial"/>
              <a:buNone/>
            </a:pPr>
            <a:endParaRPr sz="1050">
              <a:solidFill>
                <a:srgbClr val="222325"/>
              </a:solidFill>
              <a:latin typeface="Roboto"/>
              <a:ea typeface="Roboto"/>
              <a:cs typeface="Roboto"/>
              <a:sym typeface="Roboto"/>
            </a:endParaRPr>
          </a:p>
          <a:p>
            <a:pPr marL="0" lvl="0" indent="0" algn="l" rtl="0">
              <a:lnSpc>
                <a:spcPct val="90000"/>
              </a:lnSpc>
              <a:spcBef>
                <a:spcPts val="0"/>
              </a:spcBef>
              <a:spcAft>
                <a:spcPts val="0"/>
              </a:spcAft>
              <a:buClr>
                <a:schemeClr val="dk1"/>
              </a:buClr>
              <a:buSzPts val="1100"/>
              <a:buFont typeface="Arial"/>
              <a:buNone/>
            </a:pPr>
            <a:r>
              <a:rPr lang="en" sz="2000" b="1">
                <a:solidFill>
                  <a:srgbClr val="0B082E"/>
                </a:solidFill>
                <a:latin typeface="Cabin"/>
                <a:ea typeface="Cabin"/>
                <a:cs typeface="Cabin"/>
                <a:sym typeface="Cabin"/>
              </a:rPr>
              <a:t>1. CARE/HARM FOUNDATION:</a:t>
            </a:r>
            <a:r>
              <a:rPr lang="en" sz="2000">
                <a:solidFill>
                  <a:srgbClr val="0B082E"/>
                </a:solidFill>
                <a:latin typeface="Cabin"/>
                <a:ea typeface="Cabin"/>
                <a:cs typeface="Cabin"/>
                <a:sym typeface="Cabin"/>
              </a:rPr>
              <a:t> </a:t>
            </a:r>
            <a:r>
              <a:rPr lang="en" sz="2000" b="1">
                <a:solidFill>
                  <a:srgbClr val="222325"/>
                </a:solidFill>
                <a:latin typeface="Cabin"/>
                <a:ea typeface="Cabin"/>
                <a:cs typeface="Cabin"/>
                <a:sym typeface="Cabin"/>
              </a:rPr>
              <a:t>Empathy</a:t>
            </a:r>
            <a:r>
              <a:rPr lang="en" sz="2000">
                <a:solidFill>
                  <a:srgbClr val="222325"/>
                </a:solidFill>
                <a:latin typeface="Cabin"/>
                <a:ea typeface="Cabin"/>
                <a:cs typeface="Cabin"/>
                <a:sym typeface="Cabin"/>
              </a:rPr>
              <a:t>, </a:t>
            </a:r>
            <a:r>
              <a:rPr lang="en" sz="2000">
                <a:solidFill>
                  <a:srgbClr val="0B082E"/>
                </a:solidFill>
                <a:latin typeface="Cabin"/>
                <a:ea typeface="Cabin"/>
                <a:cs typeface="Cabin"/>
                <a:sym typeface="Cabin"/>
              </a:rPr>
              <a:t>We’re </a:t>
            </a:r>
            <a:r>
              <a:rPr lang="en" sz="2000">
                <a:solidFill>
                  <a:srgbClr val="222325"/>
                </a:solidFill>
                <a:latin typeface="Cabin"/>
                <a:ea typeface="Cabin"/>
                <a:cs typeface="Cabin"/>
                <a:sym typeface="Cabin"/>
              </a:rPr>
              <a:t>sensitive to signs of suffering and need, </a:t>
            </a:r>
            <a:endParaRPr sz="2000">
              <a:solidFill>
                <a:srgbClr val="222325"/>
              </a:solidFill>
              <a:latin typeface="Cabin"/>
              <a:ea typeface="Cabin"/>
              <a:cs typeface="Cabin"/>
              <a:sym typeface="Cabin"/>
            </a:endParaRPr>
          </a:p>
          <a:p>
            <a:pPr marL="0" lvl="0" indent="0" algn="l" rtl="0">
              <a:lnSpc>
                <a:spcPct val="90000"/>
              </a:lnSpc>
              <a:spcBef>
                <a:spcPts val="0"/>
              </a:spcBef>
              <a:spcAft>
                <a:spcPts val="0"/>
              </a:spcAft>
              <a:buClr>
                <a:schemeClr val="dk1"/>
              </a:buClr>
              <a:buSzPts val="1100"/>
              <a:buFont typeface="Arial"/>
              <a:buNone/>
            </a:pPr>
            <a:endParaRPr sz="2000">
              <a:solidFill>
                <a:srgbClr val="222325"/>
              </a:solidFill>
              <a:latin typeface="Cabin"/>
              <a:ea typeface="Cabin"/>
              <a:cs typeface="Cabin"/>
              <a:sym typeface="Cabin"/>
            </a:endParaRPr>
          </a:p>
          <a:p>
            <a:pPr marL="0" lvl="0" indent="0" algn="l" rtl="0">
              <a:lnSpc>
                <a:spcPct val="90000"/>
              </a:lnSpc>
              <a:spcBef>
                <a:spcPts val="0"/>
              </a:spcBef>
              <a:spcAft>
                <a:spcPts val="0"/>
              </a:spcAft>
              <a:buClr>
                <a:schemeClr val="dk1"/>
              </a:buClr>
              <a:buSzPts val="1100"/>
              <a:buFont typeface="Arial"/>
              <a:buNone/>
            </a:pPr>
            <a:r>
              <a:rPr lang="en" sz="2000" b="1">
                <a:solidFill>
                  <a:srgbClr val="0B082E"/>
                </a:solidFill>
                <a:latin typeface="Cabin"/>
                <a:ea typeface="Cabin"/>
                <a:cs typeface="Cabin"/>
                <a:sym typeface="Cabin"/>
              </a:rPr>
              <a:t>2. LIBERTY/OPPRESSION FOUNDATION: Freedom, </a:t>
            </a:r>
            <a:r>
              <a:rPr lang="en" sz="2000">
                <a:solidFill>
                  <a:srgbClr val="222325"/>
                </a:solidFill>
                <a:latin typeface="Cabin"/>
                <a:ea typeface="Cabin"/>
                <a:cs typeface="Cabin"/>
                <a:sym typeface="Cabin"/>
              </a:rPr>
              <a:t>The left wants liberty for the underdogs and victims, the right wants liberty from government intrusion.</a:t>
            </a:r>
            <a:endParaRPr sz="2000">
              <a:solidFill>
                <a:srgbClr val="222325"/>
              </a:solidFill>
              <a:latin typeface="Cabin"/>
              <a:ea typeface="Cabin"/>
              <a:cs typeface="Cabin"/>
              <a:sym typeface="Cabin"/>
            </a:endParaRPr>
          </a:p>
          <a:p>
            <a:pPr marL="0" lvl="0" indent="0" algn="l" rtl="0">
              <a:lnSpc>
                <a:spcPct val="90000"/>
              </a:lnSpc>
              <a:spcBef>
                <a:spcPts val="0"/>
              </a:spcBef>
              <a:spcAft>
                <a:spcPts val="0"/>
              </a:spcAft>
              <a:buClr>
                <a:schemeClr val="dk1"/>
              </a:buClr>
              <a:buSzPts val="1100"/>
              <a:buFont typeface="Arial"/>
              <a:buNone/>
            </a:pPr>
            <a:endParaRPr sz="2000">
              <a:solidFill>
                <a:srgbClr val="222325"/>
              </a:solidFill>
              <a:latin typeface="Cabin"/>
              <a:ea typeface="Cabin"/>
              <a:cs typeface="Cabin"/>
              <a:sym typeface="Cabin"/>
            </a:endParaRPr>
          </a:p>
          <a:p>
            <a:pPr marL="0" lvl="0" indent="0" algn="l" rtl="0">
              <a:lnSpc>
                <a:spcPct val="90000"/>
              </a:lnSpc>
              <a:spcBef>
                <a:spcPts val="0"/>
              </a:spcBef>
              <a:spcAft>
                <a:spcPts val="0"/>
              </a:spcAft>
              <a:buClr>
                <a:schemeClr val="dk1"/>
              </a:buClr>
              <a:buSzPts val="1100"/>
              <a:buFont typeface="Arial"/>
              <a:buNone/>
            </a:pPr>
            <a:r>
              <a:rPr lang="en" sz="2000" b="1">
                <a:solidFill>
                  <a:srgbClr val="0B082E"/>
                </a:solidFill>
                <a:latin typeface="Cabin"/>
                <a:ea typeface="Cabin"/>
                <a:cs typeface="Cabin"/>
                <a:sym typeface="Cabin"/>
              </a:rPr>
              <a:t>3. FAIRNESS/CHEATING FOUNDATION: Equitable, </a:t>
            </a:r>
            <a:r>
              <a:rPr lang="en" sz="2000">
                <a:solidFill>
                  <a:srgbClr val="0B082E"/>
                </a:solidFill>
                <a:latin typeface="Cabin"/>
                <a:ea typeface="Cabin"/>
                <a:cs typeface="Cabin"/>
                <a:sym typeface="Cabin"/>
              </a:rPr>
              <a:t>Equality vs. Proportionality, Left: Fairness=Equality, Right Fairness=Proportionality “you get what you put in, and that’s not always equal.” </a:t>
            </a:r>
            <a:endParaRPr sz="2000">
              <a:solidFill>
                <a:srgbClr val="222325"/>
              </a:solidFill>
              <a:latin typeface="Cabin"/>
              <a:ea typeface="Cabin"/>
              <a:cs typeface="Cabin"/>
              <a:sym typeface="Cabin"/>
            </a:endParaRPr>
          </a:p>
          <a:p>
            <a:pPr marL="0" lvl="0" indent="0" algn="l" rtl="0">
              <a:lnSpc>
                <a:spcPct val="90000"/>
              </a:lnSpc>
              <a:spcBef>
                <a:spcPts val="0"/>
              </a:spcBef>
              <a:spcAft>
                <a:spcPts val="0"/>
              </a:spcAft>
              <a:buClr>
                <a:schemeClr val="dk1"/>
              </a:buClr>
              <a:buSzPts val="1100"/>
              <a:buFont typeface="Arial"/>
              <a:buNone/>
            </a:pPr>
            <a:endParaRPr sz="2000">
              <a:solidFill>
                <a:srgbClr val="222325"/>
              </a:solidFill>
              <a:latin typeface="Cabin"/>
              <a:ea typeface="Cabin"/>
              <a:cs typeface="Cabin"/>
              <a:sym typeface="Cabin"/>
            </a:endParaRPr>
          </a:p>
          <a:p>
            <a:pPr marL="0" lvl="0" indent="0" algn="l" rtl="0">
              <a:lnSpc>
                <a:spcPct val="90000"/>
              </a:lnSpc>
              <a:spcBef>
                <a:spcPts val="0"/>
              </a:spcBef>
              <a:spcAft>
                <a:spcPts val="0"/>
              </a:spcAft>
              <a:buClr>
                <a:schemeClr val="dk1"/>
              </a:buClr>
              <a:buSzPts val="1100"/>
              <a:buFont typeface="Arial"/>
              <a:buNone/>
            </a:pPr>
            <a:r>
              <a:rPr lang="en" sz="2000" b="1">
                <a:solidFill>
                  <a:srgbClr val="0B082E"/>
                </a:solidFill>
                <a:latin typeface="Cabin"/>
                <a:ea typeface="Cabin"/>
                <a:cs typeface="Cabin"/>
                <a:sym typeface="Cabin"/>
              </a:rPr>
              <a:t>4. LOYALTY/BETRAYAL FOUNDATION:</a:t>
            </a:r>
            <a:r>
              <a:rPr lang="en" sz="2000">
                <a:solidFill>
                  <a:srgbClr val="0B082E"/>
                </a:solidFill>
                <a:latin typeface="Cabin"/>
                <a:ea typeface="Cabin"/>
                <a:cs typeface="Cabin"/>
                <a:sym typeface="Cabin"/>
              </a:rPr>
              <a:t> </a:t>
            </a:r>
            <a:r>
              <a:rPr lang="en" sz="2000" b="1">
                <a:solidFill>
                  <a:srgbClr val="0B082E"/>
                </a:solidFill>
                <a:latin typeface="Cabin"/>
                <a:ea typeface="Cabin"/>
                <a:cs typeface="Cabin"/>
                <a:sym typeface="Cabin"/>
              </a:rPr>
              <a:t>Tribalism</a:t>
            </a:r>
            <a:r>
              <a:rPr lang="en" sz="2000">
                <a:solidFill>
                  <a:srgbClr val="0B082E"/>
                </a:solidFill>
                <a:latin typeface="Cabin"/>
                <a:ea typeface="Cabin"/>
                <a:cs typeface="Cabin"/>
                <a:sym typeface="Cabin"/>
              </a:rPr>
              <a:t>, Universalism vs. Nationalism </a:t>
            </a:r>
            <a:endParaRPr sz="2000">
              <a:solidFill>
                <a:srgbClr val="0B082E"/>
              </a:solidFill>
              <a:latin typeface="Cabin"/>
              <a:ea typeface="Cabin"/>
              <a:cs typeface="Cabin"/>
              <a:sym typeface="Cabin"/>
            </a:endParaRPr>
          </a:p>
          <a:p>
            <a:pPr marL="0" lvl="0" indent="0" algn="l" rtl="0">
              <a:lnSpc>
                <a:spcPct val="90000"/>
              </a:lnSpc>
              <a:spcBef>
                <a:spcPts val="0"/>
              </a:spcBef>
              <a:spcAft>
                <a:spcPts val="0"/>
              </a:spcAft>
              <a:buClr>
                <a:schemeClr val="dk1"/>
              </a:buClr>
              <a:buSzPts val="1100"/>
              <a:buFont typeface="Arial"/>
              <a:buNone/>
            </a:pPr>
            <a:endParaRPr sz="2000">
              <a:solidFill>
                <a:srgbClr val="0B082E"/>
              </a:solidFill>
              <a:latin typeface="Cabin"/>
              <a:ea typeface="Cabin"/>
              <a:cs typeface="Cabin"/>
              <a:sym typeface="Cabin"/>
            </a:endParaRPr>
          </a:p>
          <a:p>
            <a:pPr marL="0" lvl="0" indent="0" algn="l" rtl="0">
              <a:lnSpc>
                <a:spcPct val="90000"/>
              </a:lnSpc>
              <a:spcBef>
                <a:spcPts val="0"/>
              </a:spcBef>
              <a:spcAft>
                <a:spcPts val="0"/>
              </a:spcAft>
              <a:buClr>
                <a:schemeClr val="dk1"/>
              </a:buClr>
              <a:buSzPts val="1100"/>
              <a:buFont typeface="Arial"/>
              <a:buNone/>
            </a:pPr>
            <a:r>
              <a:rPr lang="en" sz="2000" b="1">
                <a:solidFill>
                  <a:srgbClr val="0B082E"/>
                </a:solidFill>
                <a:latin typeface="Cabin"/>
                <a:ea typeface="Cabin"/>
                <a:cs typeface="Cabin"/>
                <a:sym typeface="Cabin"/>
              </a:rPr>
              <a:t>5. AUTHORITY/SUBVERSION FOUNDATION: Order</a:t>
            </a:r>
            <a:r>
              <a:rPr lang="en" sz="2000">
                <a:solidFill>
                  <a:srgbClr val="0B082E"/>
                </a:solidFill>
                <a:latin typeface="Cabin"/>
                <a:ea typeface="Cabin"/>
                <a:cs typeface="Cabin"/>
                <a:sym typeface="Cabin"/>
              </a:rPr>
              <a:t>, fends off chaos; </a:t>
            </a:r>
            <a:r>
              <a:rPr lang="en" sz="2000">
                <a:solidFill>
                  <a:srgbClr val="222325"/>
                </a:solidFill>
                <a:latin typeface="Cabin"/>
                <a:ea typeface="Cabin"/>
                <a:cs typeface="Cabin"/>
                <a:sym typeface="Cabin"/>
              </a:rPr>
              <a:t>the right values this foundation, while the left defines itself by opposing hierarchy, inequality, and power.</a:t>
            </a:r>
            <a:endParaRPr sz="2000">
              <a:solidFill>
                <a:srgbClr val="222325"/>
              </a:solidFill>
              <a:latin typeface="Cabin"/>
              <a:ea typeface="Cabin"/>
              <a:cs typeface="Cabin"/>
              <a:sym typeface="Cabin"/>
            </a:endParaRPr>
          </a:p>
          <a:p>
            <a:pPr marL="0" lvl="0" indent="0" algn="l" rtl="0">
              <a:lnSpc>
                <a:spcPct val="90000"/>
              </a:lnSpc>
              <a:spcBef>
                <a:spcPts val="0"/>
              </a:spcBef>
              <a:spcAft>
                <a:spcPts val="0"/>
              </a:spcAft>
              <a:buClr>
                <a:schemeClr val="dk1"/>
              </a:buClr>
              <a:buSzPts val="1100"/>
              <a:buFont typeface="Arial"/>
              <a:buNone/>
            </a:pPr>
            <a:endParaRPr sz="2000" b="1">
              <a:solidFill>
                <a:srgbClr val="222325"/>
              </a:solidFill>
              <a:latin typeface="Cabin"/>
              <a:ea typeface="Cabin"/>
              <a:cs typeface="Cabin"/>
              <a:sym typeface="Cabin"/>
            </a:endParaRPr>
          </a:p>
          <a:p>
            <a:pPr marL="0" lvl="0" indent="0" algn="l" rtl="0">
              <a:lnSpc>
                <a:spcPct val="90000"/>
              </a:lnSpc>
              <a:spcBef>
                <a:spcPts val="0"/>
              </a:spcBef>
              <a:spcAft>
                <a:spcPts val="0"/>
              </a:spcAft>
              <a:buClr>
                <a:schemeClr val="dk1"/>
              </a:buClr>
              <a:buSzPts val="1100"/>
              <a:buFont typeface="Arial"/>
              <a:buNone/>
            </a:pPr>
            <a:r>
              <a:rPr lang="en" sz="2000" b="1">
                <a:solidFill>
                  <a:srgbClr val="0B082E"/>
                </a:solidFill>
                <a:latin typeface="Cabin"/>
                <a:ea typeface="Cabin"/>
                <a:cs typeface="Cabin"/>
                <a:sym typeface="Cabin"/>
              </a:rPr>
              <a:t>6. SANCTITY/DEGRADATION FOUNDATION: Purity</a:t>
            </a:r>
            <a:r>
              <a:rPr lang="en" sz="2000">
                <a:solidFill>
                  <a:srgbClr val="0B082E"/>
                </a:solidFill>
                <a:latin typeface="Cabin"/>
                <a:ea typeface="Cabin"/>
                <a:cs typeface="Cabin"/>
                <a:sym typeface="Cabin"/>
              </a:rPr>
              <a:t>, ideals such as environmentalism, or marriage</a:t>
            </a:r>
            <a:endParaRPr/>
          </a:p>
        </p:txBody>
      </p:sp>
      <p:sp>
        <p:nvSpPr>
          <p:cNvPr id="238" name="Google Shape;238;p31"/>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a:latin typeface="Playfair Display"/>
                <a:ea typeface="Playfair Display"/>
                <a:cs typeface="Playfair Display"/>
                <a:sym typeface="Playfair Display"/>
              </a:rPr>
              <a:t>18</a:t>
            </a:fld>
            <a:endParaRPr>
              <a:latin typeface="Playfair Display"/>
              <a:ea typeface="Playfair Display"/>
              <a:cs typeface="Playfair Display"/>
              <a:sym typeface="Playfair Display"/>
            </a:endParaRPr>
          </a:p>
        </p:txBody>
      </p:sp>
      <p:sp>
        <p:nvSpPr>
          <p:cNvPr id="239" name="Google Shape;239;p31"/>
          <p:cNvSpPr txBox="1"/>
          <p:nvPr/>
        </p:nvSpPr>
        <p:spPr>
          <a:xfrm>
            <a:off x="172650" y="677450"/>
            <a:ext cx="118467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 sz="3600" i="1">
                <a:solidFill>
                  <a:srgbClr val="0B082E"/>
                </a:solidFill>
                <a:latin typeface="Montserrat"/>
                <a:ea typeface="Montserrat"/>
                <a:cs typeface="Montserrat"/>
                <a:sym typeface="Montserrat"/>
              </a:rPr>
              <a:t>THE RIGHTEOUS MIND:</a:t>
            </a:r>
            <a:r>
              <a:rPr lang="en" sz="3600" b="1">
                <a:solidFill>
                  <a:srgbClr val="0B082E"/>
                </a:solidFill>
                <a:latin typeface="Montserrat"/>
                <a:ea typeface="Montserrat"/>
                <a:cs typeface="Montserrat"/>
                <a:sym typeface="Montserrat"/>
              </a:rPr>
              <a:t> MORAL MATRIX</a:t>
            </a:r>
            <a:endParaRPr sz="3600" b="1">
              <a:solidFill>
                <a:schemeClr val="dk1"/>
              </a:solidFill>
              <a:latin typeface="Montserrat"/>
              <a:ea typeface="Montserrat"/>
              <a:cs typeface="Montserrat"/>
              <a:sym typeface="Montserrat"/>
            </a:endParaRPr>
          </a:p>
        </p:txBody>
      </p:sp>
      <p:sp>
        <p:nvSpPr>
          <p:cNvPr id="240" name="Google Shape;240;p31"/>
          <p:cNvSpPr/>
          <p:nvPr/>
        </p:nvSpPr>
        <p:spPr>
          <a:xfrm>
            <a:off x="0" y="0"/>
            <a:ext cx="12192000" cy="1433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txBox="1">
            <a:spLocks noGrp="1"/>
          </p:cNvSpPr>
          <p:nvPr>
            <p:ph type="title"/>
          </p:nvPr>
        </p:nvSpPr>
        <p:spPr>
          <a:xfrm>
            <a:off x="1114275" y="392691"/>
            <a:ext cx="10178400" cy="1040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5100"/>
              <a:buFont typeface="Impact"/>
              <a:buNone/>
            </a:pPr>
            <a:r>
              <a:rPr lang="en" sz="3600" i="1">
                <a:solidFill>
                  <a:srgbClr val="000000"/>
                </a:solidFill>
                <a:latin typeface="Montserrat"/>
                <a:ea typeface="Montserrat"/>
                <a:cs typeface="Montserrat"/>
                <a:sym typeface="Montserrat"/>
              </a:rPr>
              <a:t>THE RIGHTEOUS MIND</a:t>
            </a:r>
            <a:r>
              <a:rPr lang="en" sz="3600">
                <a:solidFill>
                  <a:srgbClr val="000000"/>
                </a:solidFill>
                <a:latin typeface="Montserrat"/>
                <a:ea typeface="Montserrat"/>
                <a:cs typeface="Montserrat"/>
                <a:sym typeface="Montserrat"/>
              </a:rPr>
              <a:t>: </a:t>
            </a:r>
            <a:r>
              <a:rPr lang="en" sz="3600" b="1">
                <a:solidFill>
                  <a:schemeClr val="dk1"/>
                </a:solidFill>
                <a:latin typeface="Montserrat"/>
                <a:ea typeface="Montserrat"/>
                <a:cs typeface="Montserrat"/>
                <a:sym typeface="Montserrat"/>
              </a:rPr>
              <a:t>MORAL MATRIX</a:t>
            </a:r>
            <a:endParaRPr sz="3600" b="1">
              <a:solidFill>
                <a:schemeClr val="dk1"/>
              </a:solidFill>
              <a:latin typeface="Montserrat"/>
              <a:ea typeface="Montserrat"/>
              <a:cs typeface="Montserrat"/>
              <a:sym typeface="Montserrat"/>
            </a:endParaRPr>
          </a:p>
        </p:txBody>
      </p:sp>
      <p:sp>
        <p:nvSpPr>
          <p:cNvPr id="242" name="Google Shape;242;p31"/>
          <p:cNvSpPr txBox="1"/>
          <p:nvPr/>
        </p:nvSpPr>
        <p:spPr>
          <a:xfrm>
            <a:off x="3611400" y="6211325"/>
            <a:ext cx="4489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rPr>
              <a:t>theimpact.center | @ImpactCenterVA</a:t>
            </a:r>
            <a:endParaRPr>
              <a:solidFill>
                <a:srgbClr val="6666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1251678" y="610985"/>
            <a:ext cx="10178400" cy="1492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5100"/>
              <a:buFont typeface="Impact"/>
              <a:buNone/>
            </a:pPr>
            <a:r>
              <a:rPr lang="en" sz="5100" b="1" i="0" u="none" strike="noStrike" cap="none">
                <a:solidFill>
                  <a:srgbClr val="000000"/>
                </a:solidFill>
                <a:latin typeface="Montserrat"/>
                <a:ea typeface="Montserrat"/>
                <a:cs typeface="Montserrat"/>
                <a:sym typeface="Montserrat"/>
              </a:rPr>
              <a:t>LIBERAL</a:t>
            </a:r>
            <a:r>
              <a:rPr lang="en" sz="5100" i="0" u="none" strike="noStrike" cap="none">
                <a:solidFill>
                  <a:srgbClr val="000000"/>
                </a:solidFill>
                <a:latin typeface="Montserrat"/>
                <a:ea typeface="Montserrat"/>
                <a:cs typeface="Montserrat"/>
                <a:sym typeface="Montserrat"/>
              </a:rPr>
              <a:t> MORAL MATRIX</a:t>
            </a:r>
            <a:endParaRPr sz="5100" i="0" u="none" strike="noStrike" cap="none">
              <a:solidFill>
                <a:srgbClr val="000000"/>
              </a:solidFill>
              <a:latin typeface="Montserrat"/>
              <a:ea typeface="Montserrat"/>
              <a:cs typeface="Montserrat"/>
              <a:sym typeface="Montserrat"/>
            </a:endParaRPr>
          </a:p>
        </p:txBody>
      </p:sp>
      <p:pic>
        <p:nvPicPr>
          <p:cNvPr id="248" name="Google Shape;248;p32" descr="Image result for righteous mind matrix"/>
          <p:cNvPicPr preferRelativeResize="0">
            <a:picLocks noGrp="1"/>
          </p:cNvPicPr>
          <p:nvPr>
            <p:ph type="body" idx="1"/>
          </p:nvPr>
        </p:nvPicPr>
        <p:blipFill rotWithShape="1">
          <a:blip r:embed="rId3">
            <a:alphaModFix/>
          </a:blip>
          <a:srcRect/>
          <a:stretch/>
        </p:blipFill>
        <p:spPr>
          <a:xfrm>
            <a:off x="1917600" y="1345024"/>
            <a:ext cx="8356800" cy="4895700"/>
          </a:xfrm>
          <a:prstGeom prst="rect">
            <a:avLst/>
          </a:prstGeom>
          <a:noFill/>
          <a:ln>
            <a:noFill/>
          </a:ln>
        </p:spPr>
      </p:pic>
      <p:sp>
        <p:nvSpPr>
          <p:cNvPr id="249" name="Google Shape;249;p32"/>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
        <p:nvSpPr>
          <p:cNvPr id="250" name="Google Shape;250;p32"/>
          <p:cNvSpPr txBox="1"/>
          <p:nvPr/>
        </p:nvSpPr>
        <p:spPr>
          <a:xfrm>
            <a:off x="3611400" y="6211325"/>
            <a:ext cx="4489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rPr>
              <a:t>theimpact.center | @ImpactCenterVA</a:t>
            </a:r>
            <a:endParaRPr>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22400" y="590150"/>
            <a:ext cx="6959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solidFill>
                  <a:srgbClr val="000000"/>
                </a:solidFill>
                <a:latin typeface="Montserrat ExtraBold"/>
                <a:ea typeface="Montserrat ExtraBold"/>
                <a:cs typeface="Montserrat ExtraBold"/>
                <a:sym typeface="Montserrat ExtraBold"/>
              </a:rPr>
              <a:t>DEL. SAM RASOUL</a:t>
            </a:r>
            <a:endParaRPr>
              <a:solidFill>
                <a:srgbClr val="000000"/>
              </a:solidFill>
              <a:latin typeface="Montserrat ExtraBold"/>
              <a:ea typeface="Montserrat ExtraBold"/>
              <a:cs typeface="Montserrat ExtraBold"/>
              <a:sym typeface="Montserrat ExtraBold"/>
            </a:endParaRPr>
          </a:p>
        </p:txBody>
      </p:sp>
      <p:sp>
        <p:nvSpPr>
          <p:cNvPr id="78" name="Google Shape;78;p1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a:latin typeface="Playfair Display"/>
                <a:ea typeface="Playfair Display"/>
                <a:cs typeface="Playfair Display"/>
                <a:sym typeface="Playfair Display"/>
              </a:rPr>
              <a:t>2</a:t>
            </a:fld>
            <a:endParaRPr>
              <a:latin typeface="Playfair Display"/>
              <a:ea typeface="Playfair Display"/>
              <a:cs typeface="Playfair Display"/>
              <a:sym typeface="Playfair Display"/>
            </a:endParaRPr>
          </a:p>
        </p:txBody>
      </p:sp>
      <p:sp>
        <p:nvSpPr>
          <p:cNvPr id="79" name="Google Shape;79;p15"/>
          <p:cNvSpPr txBox="1">
            <a:spLocks noGrp="1"/>
          </p:cNvSpPr>
          <p:nvPr>
            <p:ph type="body" idx="1"/>
          </p:nvPr>
        </p:nvSpPr>
        <p:spPr>
          <a:xfrm>
            <a:off x="585300" y="1623875"/>
            <a:ext cx="5544300" cy="4872600"/>
          </a:xfrm>
          <a:prstGeom prst="rect">
            <a:avLst/>
          </a:prstGeom>
        </p:spPr>
        <p:txBody>
          <a:bodyPr spcFirstLastPara="1" wrap="square" lIns="121900" tIns="121900" rIns="121900" bIns="121900" anchor="t" anchorCtr="0">
            <a:noAutofit/>
          </a:bodyPr>
          <a:lstStyle/>
          <a:p>
            <a:pPr marL="457200" lvl="0" indent="-349250" algn="l" rtl="0">
              <a:lnSpc>
                <a:spcPct val="150000"/>
              </a:lnSpc>
              <a:spcBef>
                <a:spcPts val="0"/>
              </a:spcBef>
              <a:spcAft>
                <a:spcPts val="0"/>
              </a:spcAft>
              <a:buClr>
                <a:srgbClr val="EFEFEF"/>
              </a:buClr>
              <a:buSzPts val="1900"/>
              <a:buFont typeface="Montserrat SemiBold"/>
              <a:buChar char="●"/>
            </a:pPr>
            <a:r>
              <a:rPr lang="en">
                <a:solidFill>
                  <a:srgbClr val="EFEFEF"/>
                </a:solidFill>
                <a:latin typeface="Montserrat SemiBold"/>
                <a:ea typeface="Montserrat SemiBold"/>
                <a:cs typeface="Montserrat SemiBold"/>
                <a:sym typeface="Montserrat SemiBold"/>
              </a:rPr>
              <a:t>Representative for the 11th District in the Virginia House of Delegates</a:t>
            </a:r>
            <a:endParaRPr>
              <a:solidFill>
                <a:srgbClr val="EFEFEF"/>
              </a:solidFill>
              <a:latin typeface="Montserrat SemiBold"/>
              <a:ea typeface="Montserrat SemiBold"/>
              <a:cs typeface="Montserrat SemiBold"/>
              <a:sym typeface="Montserrat SemiBold"/>
            </a:endParaRPr>
          </a:p>
          <a:p>
            <a:pPr marL="457200" lvl="0" indent="-349250" algn="l" rtl="0">
              <a:lnSpc>
                <a:spcPct val="150000"/>
              </a:lnSpc>
              <a:spcBef>
                <a:spcPts val="0"/>
              </a:spcBef>
              <a:spcAft>
                <a:spcPts val="0"/>
              </a:spcAft>
              <a:buClr>
                <a:srgbClr val="EFEFEF"/>
              </a:buClr>
              <a:buSzPts val="1900"/>
              <a:buFont typeface="Montserrat SemiBold"/>
              <a:buChar char="●"/>
            </a:pPr>
            <a:r>
              <a:rPr lang="en">
                <a:solidFill>
                  <a:srgbClr val="EFEFEF"/>
                </a:solidFill>
                <a:latin typeface="Montserrat SemiBold"/>
                <a:ea typeface="Montserrat SemiBold"/>
                <a:cs typeface="Montserrat SemiBold"/>
                <a:sym typeface="Montserrat SemiBold"/>
              </a:rPr>
              <a:t>Grew up in my parents' corner store, a community hub</a:t>
            </a:r>
            <a:endParaRPr>
              <a:solidFill>
                <a:srgbClr val="EFEFEF"/>
              </a:solidFill>
              <a:latin typeface="Montserrat SemiBold"/>
              <a:ea typeface="Montserrat SemiBold"/>
              <a:cs typeface="Montserrat SemiBold"/>
              <a:sym typeface="Montserrat SemiBold"/>
            </a:endParaRPr>
          </a:p>
          <a:p>
            <a:pPr marL="457200" lvl="0" indent="-349250" algn="l" rtl="0">
              <a:lnSpc>
                <a:spcPct val="150000"/>
              </a:lnSpc>
              <a:spcBef>
                <a:spcPts val="0"/>
              </a:spcBef>
              <a:spcAft>
                <a:spcPts val="0"/>
              </a:spcAft>
              <a:buClr>
                <a:srgbClr val="EFEFEF"/>
              </a:buClr>
              <a:buSzPts val="1900"/>
              <a:buFont typeface="Montserrat SemiBold"/>
              <a:buChar char="●"/>
            </a:pPr>
            <a:r>
              <a:rPr lang="en">
                <a:solidFill>
                  <a:srgbClr val="EFEFEF"/>
                </a:solidFill>
                <a:latin typeface="Montserrat SemiBold"/>
                <a:ea typeface="Montserrat SemiBold"/>
                <a:cs typeface="Montserrat SemiBold"/>
                <a:sym typeface="Montserrat SemiBold"/>
              </a:rPr>
              <a:t>Married to Layaly, and have 3 beautiful children</a:t>
            </a:r>
            <a:endParaRPr>
              <a:solidFill>
                <a:srgbClr val="EFEFEF"/>
              </a:solidFill>
              <a:latin typeface="Montserrat SemiBold"/>
              <a:ea typeface="Montserrat SemiBold"/>
              <a:cs typeface="Montserrat SemiBold"/>
              <a:sym typeface="Montserrat SemiBold"/>
            </a:endParaRPr>
          </a:p>
          <a:p>
            <a:pPr marL="457200" lvl="0" indent="-349250" algn="l" rtl="0">
              <a:lnSpc>
                <a:spcPct val="150000"/>
              </a:lnSpc>
              <a:spcBef>
                <a:spcPts val="0"/>
              </a:spcBef>
              <a:spcAft>
                <a:spcPts val="0"/>
              </a:spcAft>
              <a:buClr>
                <a:srgbClr val="EFEFEF"/>
              </a:buClr>
              <a:buSzPts val="1900"/>
              <a:buFont typeface="Montserrat SemiBold"/>
              <a:buChar char="●"/>
            </a:pPr>
            <a:r>
              <a:rPr lang="en">
                <a:solidFill>
                  <a:srgbClr val="EFEFEF"/>
                </a:solidFill>
                <a:latin typeface="Montserrat SemiBold"/>
                <a:ea typeface="Montserrat SemiBold"/>
                <a:cs typeface="Montserrat SemiBold"/>
                <a:sym typeface="Montserrat SemiBold"/>
              </a:rPr>
              <a:t>Works as an organizational strategist, and offers leadership development training</a:t>
            </a:r>
            <a:endParaRPr>
              <a:solidFill>
                <a:srgbClr val="EFEFEF"/>
              </a:solidFill>
              <a:latin typeface="Montserrat SemiBold"/>
              <a:ea typeface="Montserrat SemiBold"/>
              <a:cs typeface="Montserrat SemiBold"/>
              <a:sym typeface="Montserrat SemiBold"/>
            </a:endParaRPr>
          </a:p>
          <a:p>
            <a:pPr marL="457200" lvl="0" indent="-349250" algn="l" rtl="0">
              <a:lnSpc>
                <a:spcPct val="150000"/>
              </a:lnSpc>
              <a:spcBef>
                <a:spcPts val="0"/>
              </a:spcBef>
              <a:spcAft>
                <a:spcPts val="0"/>
              </a:spcAft>
              <a:buClr>
                <a:srgbClr val="EFEFEF"/>
              </a:buClr>
              <a:buSzPts val="1900"/>
              <a:buFont typeface="Montserrat SemiBold"/>
              <a:buChar char="●"/>
            </a:pPr>
            <a:r>
              <a:rPr lang="en">
                <a:solidFill>
                  <a:srgbClr val="EFEFEF"/>
                </a:solidFill>
                <a:latin typeface="Montserrat SemiBold"/>
                <a:ea typeface="Montserrat SemiBold"/>
                <a:cs typeface="Montserrat SemiBold"/>
                <a:sym typeface="Montserrat SemiBold"/>
              </a:rPr>
              <a:t>T &amp; I: @Sam_Rasoul</a:t>
            </a:r>
            <a:endParaRPr>
              <a:solidFill>
                <a:srgbClr val="EFEFEF"/>
              </a:solidFill>
              <a:latin typeface="Montserrat SemiBold"/>
              <a:ea typeface="Montserrat SemiBold"/>
              <a:cs typeface="Montserrat SemiBold"/>
              <a:sym typeface="Montserrat SemiBold"/>
            </a:endParaRPr>
          </a:p>
          <a:p>
            <a:pPr marL="0" lvl="0" indent="0" algn="ctr" rtl="0">
              <a:spcBef>
                <a:spcPts val="2100"/>
              </a:spcBef>
              <a:spcAft>
                <a:spcPts val="2100"/>
              </a:spcAft>
              <a:buNone/>
            </a:pPr>
            <a:endParaRPr>
              <a:solidFill>
                <a:srgbClr val="EFEFEF"/>
              </a:solidFill>
              <a:latin typeface="Montserrat SemiBold"/>
              <a:ea typeface="Montserrat SemiBold"/>
              <a:cs typeface="Montserrat SemiBold"/>
              <a:sym typeface="Montserrat SemiBold"/>
            </a:endParaRPr>
          </a:p>
        </p:txBody>
      </p:sp>
      <p:pic>
        <p:nvPicPr>
          <p:cNvPr id="80" name="Google Shape;80;p15"/>
          <p:cNvPicPr preferRelativeResize="0"/>
          <p:nvPr/>
        </p:nvPicPr>
        <p:blipFill>
          <a:blip r:embed="rId3">
            <a:alphaModFix/>
          </a:blip>
          <a:stretch>
            <a:fillRect/>
          </a:stretch>
        </p:blipFill>
        <p:spPr>
          <a:xfrm>
            <a:off x="6837300" y="1113588"/>
            <a:ext cx="4783228" cy="47832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1251678" y="610985"/>
            <a:ext cx="10178400" cy="1492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5100"/>
              <a:buFont typeface="Impact"/>
              <a:buNone/>
            </a:pPr>
            <a:r>
              <a:rPr lang="en" sz="3600" b="1" i="0" u="none" strike="noStrike" cap="none">
                <a:solidFill>
                  <a:srgbClr val="000000"/>
                </a:solidFill>
                <a:latin typeface="Montserrat"/>
                <a:ea typeface="Montserrat"/>
                <a:cs typeface="Montserrat"/>
                <a:sym typeface="Montserrat"/>
              </a:rPr>
              <a:t>SOCIAL CONSERVATIVE</a:t>
            </a:r>
            <a:r>
              <a:rPr lang="en" sz="3600" i="0" u="none" strike="noStrike" cap="none">
                <a:solidFill>
                  <a:srgbClr val="000000"/>
                </a:solidFill>
                <a:latin typeface="Montserrat"/>
                <a:ea typeface="Montserrat"/>
                <a:cs typeface="Montserrat"/>
                <a:sym typeface="Montserrat"/>
              </a:rPr>
              <a:t> MORAL MATRIX</a:t>
            </a:r>
            <a:endParaRPr sz="3600">
              <a:solidFill>
                <a:srgbClr val="000000"/>
              </a:solidFill>
              <a:latin typeface="Montserrat"/>
              <a:ea typeface="Montserrat"/>
              <a:cs typeface="Montserrat"/>
              <a:sym typeface="Montserrat"/>
            </a:endParaRPr>
          </a:p>
        </p:txBody>
      </p:sp>
      <p:pic>
        <p:nvPicPr>
          <p:cNvPr id="256" name="Google Shape;256;p33" descr="Image result for righteous mind matrix"/>
          <p:cNvPicPr preferRelativeResize="0">
            <a:picLocks noGrp="1"/>
          </p:cNvPicPr>
          <p:nvPr>
            <p:ph type="body" idx="1"/>
          </p:nvPr>
        </p:nvPicPr>
        <p:blipFill rotWithShape="1">
          <a:blip r:embed="rId3">
            <a:alphaModFix/>
          </a:blip>
          <a:srcRect/>
          <a:stretch/>
        </p:blipFill>
        <p:spPr>
          <a:xfrm>
            <a:off x="2552957" y="1381550"/>
            <a:ext cx="7721100" cy="4917900"/>
          </a:xfrm>
          <a:prstGeom prst="rect">
            <a:avLst/>
          </a:prstGeom>
          <a:noFill/>
          <a:ln>
            <a:noFill/>
          </a:ln>
        </p:spPr>
      </p:pic>
      <p:sp>
        <p:nvSpPr>
          <p:cNvPr id="257" name="Google Shape;257;p33"/>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
        <p:nvSpPr>
          <p:cNvPr id="258" name="Google Shape;258;p33"/>
          <p:cNvSpPr txBox="1"/>
          <p:nvPr/>
        </p:nvSpPr>
        <p:spPr>
          <a:xfrm>
            <a:off x="3611400" y="6211325"/>
            <a:ext cx="4489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rPr>
              <a:t>theimpact.center | @ImpactCenterVA</a:t>
            </a:r>
            <a:endParaRPr>
              <a:solidFill>
                <a:srgbClr val="66666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263"/>
        <p:cNvGrpSpPr/>
        <p:nvPr/>
      </p:nvGrpSpPr>
      <p:grpSpPr>
        <a:xfrm>
          <a:off x="0" y="0"/>
          <a:ext cx="0" cy="0"/>
          <a:chOff x="0" y="0"/>
          <a:chExt cx="0" cy="0"/>
        </a:xfrm>
      </p:grpSpPr>
      <p:sp>
        <p:nvSpPr>
          <p:cNvPr id="264" name="Google Shape;264;p34"/>
          <p:cNvSpPr txBox="1">
            <a:spLocks noGrp="1"/>
          </p:cNvSpPr>
          <p:nvPr>
            <p:ph type="ctrTitle"/>
          </p:nvPr>
        </p:nvSpPr>
        <p:spPr>
          <a:xfrm>
            <a:off x="0" y="2714625"/>
            <a:ext cx="12192000" cy="1015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500" b="0">
                <a:latin typeface="Montserrat"/>
                <a:ea typeface="Montserrat"/>
                <a:cs typeface="Montserrat"/>
                <a:sym typeface="Montserrat"/>
              </a:rPr>
              <a:t>Questions?</a:t>
            </a:r>
            <a:endParaRPr sz="5500" b="0">
              <a:latin typeface="Montserrat"/>
              <a:ea typeface="Montserrat"/>
              <a:cs typeface="Montserrat"/>
              <a:sym typeface="Montserrat"/>
            </a:endParaRPr>
          </a:p>
        </p:txBody>
      </p:sp>
      <p:sp>
        <p:nvSpPr>
          <p:cNvPr id="265" name="Google Shape;265;p3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a:latin typeface="Playfair Display"/>
                <a:ea typeface="Playfair Display"/>
                <a:cs typeface="Playfair Display"/>
                <a:sym typeface="Playfair Display"/>
              </a:rPr>
              <a:t>21</a:t>
            </a:fld>
            <a:endParaRPr>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270"/>
        <p:cNvGrpSpPr/>
        <p:nvPr/>
      </p:nvGrpSpPr>
      <p:grpSpPr>
        <a:xfrm>
          <a:off x="0" y="0"/>
          <a:ext cx="0" cy="0"/>
          <a:chOff x="0" y="0"/>
          <a:chExt cx="0" cy="0"/>
        </a:xfrm>
      </p:grpSpPr>
      <p:sp>
        <p:nvSpPr>
          <p:cNvPr id="271" name="Google Shape;271;p35"/>
          <p:cNvSpPr txBox="1">
            <a:spLocks noGrp="1"/>
          </p:cNvSpPr>
          <p:nvPr>
            <p:ph type="ctrTitle"/>
          </p:nvPr>
        </p:nvSpPr>
        <p:spPr>
          <a:xfrm>
            <a:off x="0" y="2714625"/>
            <a:ext cx="12192000" cy="1015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500" b="0">
                <a:latin typeface="Montserrat"/>
                <a:ea typeface="Montserrat"/>
                <a:cs typeface="Montserrat"/>
                <a:sym typeface="Montserrat"/>
              </a:rPr>
              <a:t>Takeaways</a:t>
            </a:r>
            <a:endParaRPr sz="5500" b="0">
              <a:latin typeface="Montserrat"/>
              <a:ea typeface="Montserrat"/>
              <a:cs typeface="Montserrat"/>
              <a:sym typeface="Montserrat"/>
            </a:endParaRPr>
          </a:p>
        </p:txBody>
      </p:sp>
      <p:sp>
        <p:nvSpPr>
          <p:cNvPr id="272" name="Google Shape;272;p3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a:latin typeface="Playfair Display"/>
                <a:ea typeface="Playfair Display"/>
                <a:cs typeface="Playfair Display"/>
                <a:sym typeface="Playfair Display"/>
              </a:rPr>
              <a:t>22</a:t>
            </a:fld>
            <a:endParaRPr>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0976"/>
          </a:xfrm>
        </p:spPr>
        <p:txBody>
          <a:bodyPr vert="horz" lIns="91440" tIns="45720" rIns="91440" bIns="45720" rtlCol="0" anchor="ctr">
            <a:normAutofit/>
          </a:bodyPr>
          <a:lstStyle/>
          <a:p>
            <a:pPr algn="ctr"/>
            <a:r>
              <a:rPr lang="en-US" sz="4800" b="1" dirty="0">
                <a:solidFill>
                  <a:schemeClr val="accent6">
                    <a:lumMod val="75000"/>
                  </a:schemeClr>
                </a:solidFill>
              </a:rPr>
              <a:t>Week </a:t>
            </a:r>
            <a:r>
              <a:rPr lang="en-US" sz="4800" b="1" dirty="0" smtClean="0">
                <a:solidFill>
                  <a:schemeClr val="accent6">
                    <a:lumMod val="75000"/>
                  </a:schemeClr>
                </a:solidFill>
              </a:rPr>
              <a:t>4 </a:t>
            </a:r>
            <a:r>
              <a:rPr lang="en-US" sz="4800" b="1" dirty="0">
                <a:solidFill>
                  <a:schemeClr val="accent6">
                    <a:lumMod val="75000"/>
                  </a:schemeClr>
                </a:solidFill>
              </a:rPr>
              <a:t>Reflection </a:t>
            </a:r>
            <a:r>
              <a:rPr lang="en-US" sz="4800" b="1" dirty="0" smtClean="0">
                <a:solidFill>
                  <a:schemeClr val="accent6">
                    <a:lumMod val="75000"/>
                  </a:schemeClr>
                </a:solidFill>
              </a:rPr>
              <a:t>Activity Part 1 (6/29)</a:t>
            </a:r>
            <a:endParaRPr lang="en-US" sz="4800" b="1" dirty="0">
              <a:solidFill>
                <a:schemeClr val="accent6">
                  <a:lumMod val="75000"/>
                </a:schemeClr>
              </a:solidFill>
            </a:endParaRPr>
          </a:p>
        </p:txBody>
      </p:sp>
      <p:sp>
        <p:nvSpPr>
          <p:cNvPr id="3" name="Content Placeholder 2"/>
          <p:cNvSpPr>
            <a:spLocks noGrp="1"/>
          </p:cNvSpPr>
          <p:nvPr>
            <p:ph idx="1"/>
          </p:nvPr>
        </p:nvSpPr>
        <p:spPr>
          <a:xfrm>
            <a:off x="0" y="786384"/>
            <a:ext cx="11768328" cy="5980176"/>
          </a:xfrm>
        </p:spPr>
        <p:txBody>
          <a:bodyPr>
            <a:normAutofit fontScale="92500"/>
          </a:bodyPr>
          <a:lstStyle/>
          <a:p>
            <a:r>
              <a:rPr lang="en-US" dirty="0" smtClean="0"/>
              <a:t>Too often, people don’t consider the best ways to collaborate with team members to brainstorm new ideas and just lump that in as that part of the decision-making process. While that can be part of the early stages of decision-making, communication and collaboration can be stifled without proper focus on optimal methods to encourage quality teamwork.</a:t>
            </a:r>
            <a:endParaRPr lang="en-US" dirty="0"/>
          </a:p>
          <a:p>
            <a:pPr marL="0" indent="0">
              <a:buNone/>
            </a:pPr>
            <a:r>
              <a:rPr lang="en-US" b="1" dirty="0" smtClean="0"/>
              <a:t>Conduct a brief interview of an adult family member or trusted adult, asking about a time at work where a decision needed to be made in a meeting or team setting </a:t>
            </a:r>
            <a:r>
              <a:rPr lang="en-US" dirty="0" smtClean="0"/>
              <a:t>(either a positive of negative experience will work).  Ask questions along these lines: </a:t>
            </a:r>
          </a:p>
          <a:p>
            <a:pPr marL="0" indent="0">
              <a:buNone/>
            </a:pPr>
            <a:r>
              <a:rPr lang="en-US" dirty="0" smtClean="0"/>
              <a:t>Did you feel welcome to share your ideas during the discussion? Do you think all team members shared ideas freely? If the previous answers aren’t the same, why do you think that was? Did people become connected to their favorite ideas? Did tension arise anywhere in the process? If they didn’t lead the meeting, what do they think leader have done to promote increased collaboration? If they were the leader, is there anything they wish they had done differently to encourage collaboration/what worked well? </a:t>
            </a:r>
            <a:r>
              <a:rPr lang="en-US" dirty="0" smtClean="0">
                <a:solidFill>
                  <a:srgbClr val="FF0000"/>
                </a:solidFill>
              </a:rPr>
              <a:t>Be prepared to share the insights you received at the next session (Thursday).</a:t>
            </a:r>
          </a:p>
        </p:txBody>
      </p:sp>
    </p:spTree>
    <p:extLst>
      <p:ext uri="{BB962C8B-B14F-4D97-AF65-F5344CB8AC3E}">
        <p14:creationId xmlns:p14="http://schemas.microsoft.com/office/powerpoint/2010/main" val="3936757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15650" y="3450092"/>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solidFill>
                  <a:srgbClr val="000000"/>
                </a:solidFill>
                <a:latin typeface="Montserrat ExtraBold"/>
                <a:ea typeface="Montserrat ExtraBold"/>
                <a:cs typeface="Montserrat ExtraBold"/>
                <a:sym typeface="Montserrat ExtraBold"/>
              </a:rPr>
              <a:t>THE SCIENCE OF CONNECTING:</a:t>
            </a:r>
            <a:endParaRPr>
              <a:solidFill>
                <a:srgbClr val="000000"/>
              </a:solidFill>
              <a:latin typeface="Montserrat ExtraBold"/>
              <a:ea typeface="Montserrat ExtraBold"/>
              <a:cs typeface="Montserrat ExtraBold"/>
              <a:sym typeface="Montserrat ExtraBold"/>
            </a:endParaRPr>
          </a:p>
        </p:txBody>
      </p:sp>
      <p:sp>
        <p:nvSpPr>
          <p:cNvPr id="87" name="Google Shape;87;p1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a:latin typeface="Playfair Display"/>
                <a:ea typeface="Playfair Display"/>
                <a:cs typeface="Playfair Display"/>
                <a:sym typeface="Playfair Display"/>
              </a:rPr>
              <a:t>3</a:t>
            </a:fld>
            <a:endParaRPr>
              <a:latin typeface="Playfair Display"/>
              <a:ea typeface="Playfair Display"/>
              <a:cs typeface="Playfair Display"/>
              <a:sym typeface="Playfair Display"/>
            </a:endParaRPr>
          </a:p>
        </p:txBody>
      </p:sp>
      <p:sp>
        <p:nvSpPr>
          <p:cNvPr id="88" name="Google Shape;88;p16"/>
          <p:cNvSpPr txBox="1">
            <a:spLocks noGrp="1"/>
          </p:cNvSpPr>
          <p:nvPr>
            <p:ph type="body" idx="1"/>
          </p:nvPr>
        </p:nvSpPr>
        <p:spPr>
          <a:xfrm>
            <a:off x="415650" y="4729633"/>
            <a:ext cx="11360700" cy="105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solidFill>
                  <a:srgbClr val="EFEFEF"/>
                </a:solidFill>
                <a:latin typeface="Montserrat SemiBold"/>
                <a:ea typeface="Montserrat SemiBold"/>
                <a:cs typeface="Montserrat SemiBold"/>
                <a:sym typeface="Montserrat SemiBold"/>
              </a:rPr>
              <a:t>Spreading the message through </a:t>
            </a:r>
            <a:r>
              <a:rPr lang="en" u="sng">
                <a:solidFill>
                  <a:srgbClr val="EFEFEF"/>
                </a:solidFill>
                <a:latin typeface="Montserrat SemiBold"/>
                <a:ea typeface="Montserrat SemiBold"/>
                <a:cs typeface="Montserrat SemiBold"/>
                <a:sym typeface="Montserrat SemiBold"/>
              </a:rPr>
              <a:t>trust</a:t>
            </a:r>
            <a:endParaRPr u="sng">
              <a:solidFill>
                <a:srgbClr val="EFEFEF"/>
              </a:solidFill>
              <a:latin typeface="Montserrat SemiBold"/>
              <a:ea typeface="Montserrat SemiBold"/>
              <a:cs typeface="Montserrat SemiBold"/>
              <a:sym typeface="Montserrat SemiBold"/>
            </a:endParaRPr>
          </a:p>
        </p:txBody>
      </p:sp>
      <p:sp>
        <p:nvSpPr>
          <p:cNvPr id="89" name="Google Shape;89;p16"/>
          <p:cNvSpPr/>
          <p:nvPr/>
        </p:nvSpPr>
        <p:spPr>
          <a:xfrm>
            <a:off x="4535250" y="855375"/>
            <a:ext cx="3121500" cy="16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4700400" y="990375"/>
            <a:ext cx="2791200" cy="1395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4862125" y="1115775"/>
            <a:ext cx="2476200" cy="114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5955835" y="1393712"/>
            <a:ext cx="280325" cy="5889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dk2"/>
                </a:solidFill>
                <a:latin typeface="Arial"/>
              </a:rPr>
              <a:t>1</a:t>
            </a:r>
          </a:p>
        </p:txBody>
      </p:sp>
      <p:cxnSp>
        <p:nvCxnSpPr>
          <p:cNvPr id="93" name="Google Shape;93;p16"/>
          <p:cNvCxnSpPr/>
          <p:nvPr/>
        </p:nvCxnSpPr>
        <p:spPr>
          <a:xfrm>
            <a:off x="2253325" y="3383788"/>
            <a:ext cx="7833300" cy="60000"/>
          </a:xfrm>
          <a:prstGeom prst="straightConnector1">
            <a:avLst/>
          </a:prstGeom>
          <a:noFill/>
          <a:ln w="76200" cap="flat" cmpd="sng">
            <a:solidFill>
              <a:schemeClr val="lt1"/>
            </a:solidFill>
            <a:prstDash val="solid"/>
            <a:round/>
            <a:headEnd type="none" w="med" len="med"/>
            <a:tailEnd type="none" w="med" len="med"/>
          </a:ln>
        </p:spPr>
      </p:cxnSp>
      <p:cxnSp>
        <p:nvCxnSpPr>
          <p:cNvPr id="94" name="Google Shape;94;p16"/>
          <p:cNvCxnSpPr/>
          <p:nvPr/>
        </p:nvCxnSpPr>
        <p:spPr>
          <a:xfrm>
            <a:off x="2253325" y="4441600"/>
            <a:ext cx="7833300" cy="60000"/>
          </a:xfrm>
          <a:prstGeom prst="straightConnector1">
            <a:avLst/>
          </a:prstGeom>
          <a:noFill/>
          <a:ln w="76200" cap="flat" cmpd="sng">
            <a:solidFill>
              <a:schemeClr val="lt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
        <p:cNvGrpSpPr/>
        <p:nvPr/>
      </p:nvGrpSpPr>
      <p:grpSpPr>
        <a:xfrm>
          <a:off x="0" y="0"/>
          <a:ext cx="0" cy="0"/>
          <a:chOff x="0" y="0"/>
          <a:chExt cx="0" cy="0"/>
        </a:xfrm>
      </p:grpSpPr>
      <p:sp>
        <p:nvSpPr>
          <p:cNvPr id="99" name="Google Shape;99;p17"/>
          <p:cNvSpPr/>
          <p:nvPr/>
        </p:nvSpPr>
        <p:spPr>
          <a:xfrm>
            <a:off x="1944800" y="831450"/>
            <a:ext cx="8086200" cy="5151300"/>
          </a:xfrm>
          <a:prstGeom prst="cloudCallout">
            <a:avLst>
              <a:gd name="adj1" fmla="val -20833"/>
              <a:gd name="adj2" fmla="val 6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a:spLocks noGrp="1"/>
          </p:cNvSpPr>
          <p:nvPr>
            <p:ph type="body" idx="1"/>
          </p:nvPr>
        </p:nvSpPr>
        <p:spPr>
          <a:xfrm>
            <a:off x="759450" y="2486175"/>
            <a:ext cx="10673100" cy="102840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 sz="4800">
                <a:solidFill>
                  <a:srgbClr val="000000"/>
                </a:solidFill>
                <a:latin typeface="Montserrat"/>
                <a:ea typeface="Montserrat"/>
                <a:cs typeface="Montserrat"/>
                <a:sym typeface="Montserrat"/>
              </a:rPr>
              <a:t>Which leaders do </a:t>
            </a:r>
            <a:endParaRPr sz="4800">
              <a:solidFill>
                <a:srgbClr val="000000"/>
              </a:solidFill>
              <a:latin typeface="Montserrat"/>
              <a:ea typeface="Montserrat"/>
              <a:cs typeface="Montserrat"/>
              <a:sym typeface="Montserrat"/>
            </a:endParaRPr>
          </a:p>
          <a:p>
            <a:pPr marL="0" marR="0" lvl="0" indent="0" algn="ctr" rtl="0">
              <a:lnSpc>
                <a:spcPct val="110000"/>
              </a:lnSpc>
              <a:spcBef>
                <a:spcPts val="0"/>
              </a:spcBef>
              <a:spcAft>
                <a:spcPts val="0"/>
              </a:spcAft>
              <a:buNone/>
            </a:pPr>
            <a:r>
              <a:rPr lang="en" sz="4800" b="1">
                <a:solidFill>
                  <a:srgbClr val="000000"/>
                </a:solidFill>
                <a:latin typeface="Montserrat"/>
                <a:ea typeface="Montserrat"/>
                <a:cs typeface="Montserrat"/>
                <a:sym typeface="Montserrat"/>
              </a:rPr>
              <a:t>YOU TRUST</a:t>
            </a:r>
            <a:r>
              <a:rPr lang="en" sz="4800">
                <a:solidFill>
                  <a:srgbClr val="000000"/>
                </a:solidFill>
                <a:latin typeface="Montserrat"/>
                <a:ea typeface="Montserrat"/>
                <a:cs typeface="Montserrat"/>
                <a:sym typeface="Montserrat"/>
              </a:rPr>
              <a:t> &amp; </a:t>
            </a:r>
            <a:r>
              <a:rPr lang="en" sz="4800" b="1">
                <a:solidFill>
                  <a:srgbClr val="000000"/>
                </a:solidFill>
                <a:latin typeface="Montserrat"/>
                <a:ea typeface="Montserrat"/>
                <a:cs typeface="Montserrat"/>
                <a:sym typeface="Montserrat"/>
              </a:rPr>
              <a:t>WHY? </a:t>
            </a:r>
            <a:endParaRPr sz="3200" i="0" u="none" strike="noStrike" cap="none">
              <a:solidFill>
                <a:srgbClr val="595959"/>
              </a:solidFill>
              <a:latin typeface="Montserrat"/>
              <a:ea typeface="Montserrat"/>
              <a:cs typeface="Montserrat"/>
              <a:sym typeface="Montserrat"/>
            </a:endParaRPr>
          </a:p>
          <a:p>
            <a:pPr marL="0" marR="0" lvl="0" indent="0" algn="ctr" rtl="0">
              <a:lnSpc>
                <a:spcPct val="110000"/>
              </a:lnSpc>
              <a:spcBef>
                <a:spcPts val="700"/>
              </a:spcBef>
              <a:spcAft>
                <a:spcPts val="2100"/>
              </a:spcAft>
              <a:buClr>
                <a:schemeClr val="dk2"/>
              </a:buClr>
              <a:buSzPts val="3200"/>
              <a:buFont typeface="Arial"/>
              <a:buNone/>
            </a:pPr>
            <a:endParaRPr sz="3200" b="0" i="0" u="none" strike="noStrike" cap="none">
              <a:solidFill>
                <a:srgbClr val="595959"/>
              </a:solidFill>
              <a:latin typeface="Cabin"/>
              <a:ea typeface="Cabin"/>
              <a:cs typeface="Cabin"/>
              <a:sym typeface="Cabin"/>
            </a:endParaRPr>
          </a:p>
        </p:txBody>
      </p:sp>
      <p:sp>
        <p:nvSpPr>
          <p:cNvPr id="101" name="Google Shape;101;p17"/>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p:nvPr/>
        </p:nvSpPr>
        <p:spPr>
          <a:xfrm>
            <a:off x="0" y="0"/>
            <a:ext cx="12192000" cy="1433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latin typeface="Playfair Display"/>
                <a:ea typeface="Playfair Display"/>
                <a:cs typeface="Playfair Display"/>
                <a:sym typeface="Playfair Display"/>
              </a:rPr>
              <a:t>5</a:t>
            </a:fld>
            <a:endParaRPr>
              <a:latin typeface="Playfair Display"/>
              <a:ea typeface="Playfair Display"/>
              <a:cs typeface="Playfair Display"/>
              <a:sym typeface="Playfair Display"/>
            </a:endParaRPr>
          </a:p>
        </p:txBody>
      </p:sp>
      <p:pic>
        <p:nvPicPr>
          <p:cNvPr id="108" name="Google Shape;108;p18"/>
          <p:cNvPicPr preferRelativeResize="0"/>
          <p:nvPr/>
        </p:nvPicPr>
        <p:blipFill rotWithShape="1">
          <a:blip r:embed="rId3">
            <a:alphaModFix/>
          </a:blip>
          <a:srcRect t="15888"/>
          <a:stretch/>
        </p:blipFill>
        <p:spPr>
          <a:xfrm>
            <a:off x="1607900" y="1536850"/>
            <a:ext cx="8976225" cy="5680199"/>
          </a:xfrm>
          <a:prstGeom prst="rect">
            <a:avLst/>
          </a:prstGeom>
          <a:noFill/>
          <a:ln>
            <a:noFill/>
          </a:ln>
        </p:spPr>
      </p:pic>
      <p:sp>
        <p:nvSpPr>
          <p:cNvPr id="109" name="Google Shape;109;p18"/>
          <p:cNvSpPr txBox="1">
            <a:spLocks noGrp="1"/>
          </p:cNvSpPr>
          <p:nvPr>
            <p:ph type="title"/>
          </p:nvPr>
        </p:nvSpPr>
        <p:spPr>
          <a:xfrm>
            <a:off x="415638" y="442879"/>
            <a:ext cx="11360700" cy="763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5100"/>
              <a:buFont typeface="Impact"/>
              <a:buNone/>
            </a:pPr>
            <a:r>
              <a:rPr lang="en" sz="3600">
                <a:solidFill>
                  <a:srgbClr val="000000"/>
                </a:solidFill>
                <a:latin typeface="Montserrat"/>
                <a:ea typeface="Montserrat"/>
                <a:cs typeface="Montserrat"/>
                <a:sym typeface="Montserrat"/>
              </a:rPr>
              <a:t>THE NEUROSCIENCE BEHIND </a:t>
            </a:r>
            <a:r>
              <a:rPr lang="en" sz="3600" b="1">
                <a:solidFill>
                  <a:schemeClr val="dk1"/>
                </a:solidFill>
                <a:latin typeface="Montserrat"/>
                <a:ea typeface="Montserrat"/>
                <a:cs typeface="Montserrat"/>
                <a:sym typeface="Montserrat"/>
              </a:rPr>
              <a:t>WHY</a:t>
            </a:r>
            <a:r>
              <a:rPr lang="en" sz="3600">
                <a:solidFill>
                  <a:srgbClr val="000000"/>
                </a:solidFill>
                <a:latin typeface="Montserrat"/>
                <a:ea typeface="Montserrat"/>
                <a:cs typeface="Montserrat"/>
                <a:sym typeface="Montserrat"/>
              </a:rPr>
              <a:t> </a:t>
            </a:r>
            <a:endParaRPr sz="3600">
              <a:solidFill>
                <a:srgbClr val="000000"/>
              </a:solidFill>
              <a:latin typeface="Montserrat"/>
              <a:ea typeface="Montserrat"/>
              <a:cs typeface="Montserrat"/>
              <a:sym typeface="Montserrat"/>
            </a:endParaRPr>
          </a:p>
          <a:p>
            <a:pPr marL="0" marR="0" lvl="0" indent="0" algn="ctr" rtl="0">
              <a:lnSpc>
                <a:spcPct val="90000"/>
              </a:lnSpc>
              <a:spcBef>
                <a:spcPts val="0"/>
              </a:spcBef>
              <a:spcAft>
                <a:spcPts val="0"/>
              </a:spcAft>
              <a:buClr>
                <a:schemeClr val="dk2"/>
              </a:buClr>
              <a:buSzPts val="5100"/>
              <a:buFont typeface="Impact"/>
              <a:buNone/>
            </a:pPr>
            <a:endParaRPr sz="5100">
              <a:solidFill>
                <a:schemeClr val="dk2"/>
              </a:solidFill>
              <a:latin typeface="Impact"/>
              <a:ea typeface="Impact"/>
              <a:cs typeface="Impact"/>
              <a:sym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3"/>
        <p:cNvGrpSpPr/>
        <p:nvPr/>
      </p:nvGrpSpPr>
      <p:grpSpPr>
        <a:xfrm>
          <a:off x="0" y="0"/>
          <a:ext cx="0" cy="0"/>
          <a:chOff x="0" y="0"/>
          <a:chExt cx="0" cy="0"/>
        </a:xfrm>
      </p:grpSpPr>
      <p:sp>
        <p:nvSpPr>
          <p:cNvPr id="114" name="Google Shape;114;p19"/>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pic>
        <p:nvPicPr>
          <p:cNvPr id="115" name="Google Shape;115;p19" title="GoldenCircle2.0.mp4">
            <a:hlinkClick r:id="rId3"/>
          </p:cNvPr>
          <p:cNvPicPr preferRelativeResize="0"/>
          <p:nvPr/>
        </p:nvPicPr>
        <p:blipFill>
          <a:blip r:embed="rId4">
            <a:alphaModFix/>
          </a:blip>
          <a:stretch>
            <a:fillRect/>
          </a:stretch>
        </p:blipFill>
        <p:spPr>
          <a:xfrm>
            <a:off x="5875525" y="0"/>
            <a:ext cx="6316475" cy="6858000"/>
          </a:xfrm>
          <a:prstGeom prst="rect">
            <a:avLst/>
          </a:prstGeom>
          <a:noFill/>
          <a:ln>
            <a:noFill/>
          </a:ln>
        </p:spPr>
      </p:pic>
      <p:sp>
        <p:nvSpPr>
          <p:cNvPr id="116" name="Google Shape;116;p19"/>
          <p:cNvSpPr/>
          <p:nvPr/>
        </p:nvSpPr>
        <p:spPr>
          <a:xfrm>
            <a:off x="4646437" y="6245125"/>
            <a:ext cx="86205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u="sng">
                <a:solidFill>
                  <a:schemeClr val="dk1"/>
                </a:solidFill>
                <a:latin typeface="Cabin"/>
                <a:ea typeface="Cabin"/>
                <a:cs typeface="Cabin"/>
                <a:sym typeface="Cabin"/>
                <a:hlinkClick r:id="rId5"/>
              </a:rPr>
              <a:t>https://www.youtube.com/watch?v=8OuA4SniKVY&amp;feature=youtu.be</a:t>
            </a:r>
            <a:r>
              <a:rPr lang="en" b="0" i="0" u="sng" strike="noStrike" cap="none">
                <a:solidFill>
                  <a:schemeClr val="dk1"/>
                </a:solidFill>
                <a:latin typeface="Cabin"/>
                <a:ea typeface="Cabin"/>
                <a:cs typeface="Cabin"/>
                <a:sym typeface="Cabin"/>
                <a:hlinkClick r:id="rId5"/>
              </a:rPr>
              <a:t> </a:t>
            </a:r>
            <a:endParaRPr>
              <a:solidFill>
                <a:schemeClr val="dk1"/>
              </a:solidFill>
              <a:latin typeface="Cabin"/>
              <a:ea typeface="Cabin"/>
              <a:cs typeface="Cabin"/>
              <a:sym typeface="Cabin"/>
            </a:endParaRPr>
          </a:p>
        </p:txBody>
      </p:sp>
      <p:sp>
        <p:nvSpPr>
          <p:cNvPr id="117" name="Google Shape;117;p19"/>
          <p:cNvSpPr txBox="1"/>
          <p:nvPr/>
        </p:nvSpPr>
        <p:spPr>
          <a:xfrm>
            <a:off x="67100" y="635725"/>
            <a:ext cx="5654400" cy="590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dk1"/>
                </a:solidFill>
                <a:latin typeface="Montserrat"/>
                <a:ea typeface="Montserrat"/>
                <a:cs typeface="Montserrat"/>
                <a:sym typeface="Montserrat"/>
              </a:rPr>
              <a:t>“</a:t>
            </a:r>
            <a:endParaRPr sz="6000" b="1">
              <a:solidFill>
                <a:schemeClr val="dk1"/>
              </a:solidFill>
              <a:latin typeface="Montserrat"/>
              <a:ea typeface="Montserrat"/>
              <a:cs typeface="Montserrat"/>
              <a:sym typeface="Montserrat"/>
            </a:endParaRPr>
          </a:p>
          <a:p>
            <a:pPr marL="0" lvl="0" indent="0" algn="ctr" rtl="0">
              <a:spcBef>
                <a:spcPts val="0"/>
              </a:spcBef>
              <a:spcAft>
                <a:spcPts val="0"/>
              </a:spcAft>
              <a:buNone/>
            </a:pPr>
            <a:r>
              <a:rPr lang="en" sz="4800" i="1">
                <a:solidFill>
                  <a:srgbClr val="FFFFFF"/>
                </a:solidFill>
                <a:latin typeface="Montserrat"/>
                <a:ea typeface="Montserrat"/>
                <a:cs typeface="Montserrat"/>
                <a:sym typeface="Montserrat"/>
              </a:rPr>
              <a:t>People don’t buy </a:t>
            </a:r>
            <a:r>
              <a:rPr lang="en" sz="4800" b="1" i="1">
                <a:solidFill>
                  <a:srgbClr val="FFFFFF"/>
                </a:solidFill>
                <a:latin typeface="Montserrat"/>
                <a:ea typeface="Montserrat"/>
                <a:cs typeface="Montserrat"/>
                <a:sym typeface="Montserrat"/>
              </a:rPr>
              <a:t>what</a:t>
            </a:r>
            <a:r>
              <a:rPr lang="en" sz="4800" i="1">
                <a:solidFill>
                  <a:srgbClr val="FFFFFF"/>
                </a:solidFill>
                <a:latin typeface="Montserrat"/>
                <a:ea typeface="Montserrat"/>
                <a:cs typeface="Montserrat"/>
                <a:sym typeface="Montserrat"/>
              </a:rPr>
              <a:t> you do, </a:t>
            </a:r>
            <a:endParaRPr sz="4800" i="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4800" i="1">
                <a:solidFill>
                  <a:srgbClr val="FFFFFF"/>
                </a:solidFill>
                <a:latin typeface="Montserrat"/>
                <a:ea typeface="Montserrat"/>
                <a:cs typeface="Montserrat"/>
                <a:sym typeface="Montserrat"/>
              </a:rPr>
              <a:t>they buy </a:t>
            </a:r>
            <a:r>
              <a:rPr lang="en" sz="4800" b="1" i="1">
                <a:solidFill>
                  <a:srgbClr val="FFFFFF"/>
                </a:solidFill>
                <a:latin typeface="Montserrat"/>
                <a:ea typeface="Montserrat"/>
                <a:cs typeface="Montserrat"/>
                <a:sym typeface="Montserrat"/>
              </a:rPr>
              <a:t>why</a:t>
            </a:r>
            <a:r>
              <a:rPr lang="en" sz="4800" i="1">
                <a:solidFill>
                  <a:srgbClr val="FFFFFF"/>
                </a:solidFill>
                <a:latin typeface="Montserrat"/>
                <a:ea typeface="Montserrat"/>
                <a:cs typeface="Montserrat"/>
                <a:sym typeface="Montserrat"/>
              </a:rPr>
              <a:t> you do it.</a:t>
            </a:r>
            <a:endParaRPr sz="4800" i="1">
              <a:solidFill>
                <a:srgbClr val="FFFFFF"/>
              </a:solidFill>
              <a:latin typeface="Montserrat"/>
              <a:ea typeface="Montserrat"/>
              <a:cs typeface="Montserrat"/>
              <a:sym typeface="Montserrat"/>
            </a:endParaRPr>
          </a:p>
          <a:p>
            <a:pPr marL="0" lvl="0" indent="0" algn="ctr" rtl="0">
              <a:spcBef>
                <a:spcPts val="0"/>
              </a:spcBef>
              <a:spcAft>
                <a:spcPts val="0"/>
              </a:spcAft>
              <a:buNone/>
            </a:pPr>
            <a:endParaRPr sz="4800">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6000" b="1">
                <a:solidFill>
                  <a:schemeClr val="dk1"/>
                </a:solidFill>
                <a:latin typeface="Montserrat"/>
                <a:ea typeface="Montserrat"/>
                <a:cs typeface="Montserrat"/>
                <a:sym typeface="Montserrat"/>
              </a:rPr>
              <a:t>“</a:t>
            </a:r>
            <a:endParaRPr sz="6000" b="1">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p:nvPr/>
        </p:nvSpPr>
        <p:spPr>
          <a:xfrm>
            <a:off x="1006800" y="0"/>
            <a:ext cx="9780300" cy="701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txBox="1">
            <a:spLocks noGrp="1"/>
          </p:cNvSpPr>
          <p:nvPr>
            <p:ph type="title"/>
          </p:nvPr>
        </p:nvSpPr>
        <p:spPr>
          <a:xfrm>
            <a:off x="800125" y="3075599"/>
            <a:ext cx="10178400" cy="86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6000">
                <a:solidFill>
                  <a:srgbClr val="FFFFFF"/>
                </a:solidFill>
                <a:latin typeface="Montserrat ExtraBold"/>
                <a:ea typeface="Montserrat ExtraBold"/>
                <a:cs typeface="Montserrat ExtraBold"/>
                <a:sym typeface="Montserrat ExtraBold"/>
              </a:rPr>
              <a:t>What’s your “WHY?”</a:t>
            </a:r>
            <a:endParaRPr sz="6000">
              <a:solidFill>
                <a:srgbClr val="FFFFFF"/>
              </a:solidFill>
              <a:latin typeface="Montserrat ExtraBold"/>
              <a:ea typeface="Montserrat ExtraBold"/>
              <a:cs typeface="Montserrat ExtraBold"/>
              <a:sym typeface="Montserrat ExtraBold"/>
            </a:endParaRPr>
          </a:p>
        </p:txBody>
      </p:sp>
      <p:sp>
        <p:nvSpPr>
          <p:cNvPr id="125" name="Google Shape;125;p20"/>
          <p:cNvSpPr txBox="1">
            <a:spLocks noGrp="1"/>
          </p:cNvSpPr>
          <p:nvPr>
            <p:ph type="sldNum" idx="12"/>
          </p:nvPr>
        </p:nvSpPr>
        <p:spPr>
          <a:xfrm>
            <a:off x="8610601" y="6375679"/>
            <a:ext cx="2819400" cy="345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
        <p:nvSpPr>
          <p:cNvPr id="126" name="Google Shape;126;p20"/>
          <p:cNvSpPr/>
          <p:nvPr/>
        </p:nvSpPr>
        <p:spPr>
          <a:xfrm>
            <a:off x="571525" y="160750"/>
            <a:ext cx="5732700" cy="1625100"/>
          </a:xfrm>
          <a:prstGeom prst="wedgeRectCallout">
            <a:avLst>
              <a:gd name="adj1" fmla="val -20833"/>
              <a:gd name="adj2" fmla="val 625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txBox="1"/>
          <p:nvPr/>
        </p:nvSpPr>
        <p:spPr>
          <a:xfrm>
            <a:off x="1526875" y="401800"/>
            <a:ext cx="3822000" cy="1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Montserrat"/>
                <a:ea typeface="Montserrat"/>
                <a:cs typeface="Montserrat"/>
                <a:sym typeface="Montserrat"/>
              </a:rPr>
              <a:t>BUILD YOUR MOVEMENT</a:t>
            </a:r>
            <a:endParaRPr sz="3600" b="1">
              <a:latin typeface="Montserrat"/>
              <a:ea typeface="Montserrat"/>
              <a:cs typeface="Montserrat"/>
              <a:sym typeface="Montserrat"/>
            </a:endParaRPr>
          </a:p>
        </p:txBody>
      </p:sp>
      <p:sp>
        <p:nvSpPr>
          <p:cNvPr id="128" name="Google Shape;128;p20"/>
          <p:cNvSpPr txBox="1"/>
          <p:nvPr/>
        </p:nvSpPr>
        <p:spPr>
          <a:xfrm>
            <a:off x="1526875" y="4587950"/>
            <a:ext cx="8677500" cy="18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0" y="0"/>
            <a:ext cx="12192000" cy="1433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p:nvPr>
        </p:nvSpPr>
        <p:spPr>
          <a:xfrm>
            <a:off x="2641200" y="560775"/>
            <a:ext cx="6909600" cy="830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5100"/>
              <a:buFont typeface="Impact"/>
              <a:buNone/>
            </a:pPr>
            <a:r>
              <a:rPr lang="en" sz="3600" i="0" u="none" strike="noStrike" cap="none">
                <a:solidFill>
                  <a:srgbClr val="000000"/>
                </a:solidFill>
                <a:latin typeface="Montserrat"/>
                <a:ea typeface="Montserrat"/>
                <a:cs typeface="Montserrat"/>
                <a:sym typeface="Montserrat"/>
              </a:rPr>
              <a:t>EXAMPLES OF </a:t>
            </a:r>
            <a:r>
              <a:rPr lang="en" sz="3600" b="1" i="0" u="none" strike="noStrike" cap="none">
                <a:solidFill>
                  <a:schemeClr val="dk1"/>
                </a:solidFill>
                <a:latin typeface="Montserrat"/>
                <a:ea typeface="Montserrat"/>
                <a:cs typeface="Montserrat"/>
                <a:sym typeface="Montserrat"/>
              </a:rPr>
              <a:t>VALUES</a:t>
            </a:r>
            <a:endParaRPr sz="3600" b="1" i="0" u="none" strike="noStrike" cap="none">
              <a:solidFill>
                <a:schemeClr val="dk1"/>
              </a:solidFill>
              <a:latin typeface="Montserrat"/>
              <a:ea typeface="Montserrat"/>
              <a:cs typeface="Montserrat"/>
              <a:sym typeface="Montserrat"/>
            </a:endParaRPr>
          </a:p>
        </p:txBody>
      </p:sp>
      <p:sp>
        <p:nvSpPr>
          <p:cNvPr id="135" name="Google Shape;135;p21"/>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
        <p:nvSpPr>
          <p:cNvPr id="136" name="Google Shape;136;p21"/>
          <p:cNvSpPr txBox="1"/>
          <p:nvPr/>
        </p:nvSpPr>
        <p:spPr>
          <a:xfrm>
            <a:off x="478450" y="1895750"/>
            <a:ext cx="5285400" cy="41385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SzPts val="1700"/>
              <a:buFont typeface="Noto Sans Symbols"/>
              <a:buChar char="▪"/>
            </a:pPr>
            <a:r>
              <a:rPr lang="en" sz="2000" b="1" i="0" strike="noStrike" cap="none">
                <a:solidFill>
                  <a:srgbClr val="000000"/>
                </a:solidFill>
                <a:latin typeface="Montserrat"/>
                <a:ea typeface="Montserrat"/>
                <a:cs typeface="Montserrat"/>
                <a:sym typeface="Montserrat"/>
              </a:rPr>
              <a:t>Integrity:</a:t>
            </a:r>
            <a:r>
              <a:rPr lang="en" sz="2000" b="1" i="0" u="none" strike="noStrike" cap="none">
                <a:solidFill>
                  <a:srgbClr val="000000"/>
                </a:solidFill>
                <a:latin typeface="Montserrat"/>
                <a:ea typeface="Montserrat"/>
                <a:cs typeface="Montserrat"/>
                <a:sym typeface="Montserrat"/>
              </a:rPr>
              <a:t> </a:t>
            </a:r>
            <a:r>
              <a:rPr lang="en" sz="2000" i="0" u="none" strike="noStrike" cap="none">
                <a:solidFill>
                  <a:srgbClr val="000000"/>
                </a:solidFill>
                <a:latin typeface="Montserrat"/>
                <a:ea typeface="Montserrat"/>
                <a:cs typeface="Montserrat"/>
                <a:sym typeface="Montserrat"/>
              </a:rPr>
              <a:t>Always do the right thing </a:t>
            </a:r>
            <a:endParaRPr u="sng">
              <a:latin typeface="Montserrat"/>
              <a:ea typeface="Montserrat"/>
              <a:cs typeface="Montserrat"/>
              <a:sym typeface="Montserrat"/>
            </a:endParaRPr>
          </a:p>
          <a:p>
            <a:pPr marL="182880" marR="0" lvl="0" indent="-182880" algn="l" rtl="0">
              <a:lnSpc>
                <a:spcPct val="90000"/>
              </a:lnSpc>
              <a:spcBef>
                <a:spcPts val="1200"/>
              </a:spcBef>
              <a:spcAft>
                <a:spcPts val="0"/>
              </a:spcAft>
              <a:buSzPts val="1700"/>
              <a:buFont typeface="Noto Sans Symbols"/>
              <a:buChar char="▪"/>
            </a:pPr>
            <a:r>
              <a:rPr lang="en" sz="2000" b="1" i="0" strike="noStrike" cap="none">
                <a:solidFill>
                  <a:srgbClr val="000000"/>
                </a:solidFill>
                <a:latin typeface="Montserrat"/>
                <a:ea typeface="Montserrat"/>
                <a:cs typeface="Montserrat"/>
                <a:sym typeface="Montserrat"/>
              </a:rPr>
              <a:t>Empathy:</a:t>
            </a:r>
            <a:r>
              <a:rPr lang="en" sz="2000" i="0" u="none" strike="noStrike" cap="none">
                <a:solidFill>
                  <a:srgbClr val="000000"/>
                </a:solidFill>
                <a:latin typeface="Montserrat"/>
                <a:ea typeface="Montserrat"/>
                <a:cs typeface="Montserrat"/>
                <a:sym typeface="Montserrat"/>
              </a:rPr>
              <a:t> Put yourself in their shoes</a:t>
            </a:r>
            <a:endParaRPr>
              <a:latin typeface="Montserrat"/>
              <a:ea typeface="Montserrat"/>
              <a:cs typeface="Montserrat"/>
              <a:sym typeface="Montserrat"/>
            </a:endParaRPr>
          </a:p>
          <a:p>
            <a:pPr marL="182880" marR="0" lvl="0" indent="-182880" algn="l" rtl="0">
              <a:lnSpc>
                <a:spcPct val="90000"/>
              </a:lnSpc>
              <a:spcBef>
                <a:spcPts val="1200"/>
              </a:spcBef>
              <a:spcAft>
                <a:spcPts val="0"/>
              </a:spcAft>
              <a:buSzPts val="1700"/>
              <a:buFont typeface="Noto Sans Symbols"/>
              <a:buChar char="▪"/>
            </a:pPr>
            <a:r>
              <a:rPr lang="en" sz="2000" b="1" i="0" u="none" strike="noStrike" cap="none">
                <a:solidFill>
                  <a:srgbClr val="000000"/>
                </a:solidFill>
                <a:latin typeface="Montserrat"/>
                <a:ea typeface="Montserrat"/>
                <a:cs typeface="Montserrat"/>
                <a:sym typeface="Montserrat"/>
              </a:rPr>
              <a:t>Community:</a:t>
            </a:r>
            <a:r>
              <a:rPr lang="en" sz="2000" i="0" u="none" strike="noStrike" cap="none">
                <a:solidFill>
                  <a:srgbClr val="000000"/>
                </a:solidFill>
                <a:latin typeface="Montserrat"/>
                <a:ea typeface="Montserrat"/>
                <a:cs typeface="Montserrat"/>
                <a:sym typeface="Montserrat"/>
              </a:rPr>
              <a:t> Love thy neighbor </a:t>
            </a:r>
            <a:endParaRPr>
              <a:latin typeface="Montserrat"/>
              <a:ea typeface="Montserrat"/>
              <a:cs typeface="Montserrat"/>
              <a:sym typeface="Montserrat"/>
            </a:endParaRPr>
          </a:p>
          <a:p>
            <a:pPr marL="182880" marR="0" lvl="0" indent="-182880" algn="l" rtl="0">
              <a:lnSpc>
                <a:spcPct val="90000"/>
              </a:lnSpc>
              <a:spcBef>
                <a:spcPts val="1200"/>
              </a:spcBef>
              <a:spcAft>
                <a:spcPts val="0"/>
              </a:spcAft>
              <a:buSzPts val="1700"/>
              <a:buFont typeface="Noto Sans Symbols"/>
              <a:buChar char="▪"/>
            </a:pPr>
            <a:r>
              <a:rPr lang="en" sz="2000" b="1" i="0" u="none" strike="noStrike" cap="none">
                <a:solidFill>
                  <a:srgbClr val="000000"/>
                </a:solidFill>
                <a:latin typeface="Montserrat"/>
                <a:ea typeface="Montserrat"/>
                <a:cs typeface="Montserrat"/>
                <a:sym typeface="Montserrat"/>
              </a:rPr>
              <a:t>Dependable/Trusted:</a:t>
            </a:r>
            <a:r>
              <a:rPr lang="en" sz="2000" i="0" u="none" strike="noStrike" cap="none">
                <a:solidFill>
                  <a:srgbClr val="000000"/>
                </a:solidFill>
                <a:latin typeface="Montserrat"/>
                <a:ea typeface="Montserrat"/>
                <a:cs typeface="Montserrat"/>
                <a:sym typeface="Montserrat"/>
              </a:rPr>
              <a:t> You can count on me</a:t>
            </a:r>
            <a:endParaRPr>
              <a:latin typeface="Montserrat"/>
              <a:ea typeface="Montserrat"/>
              <a:cs typeface="Montserrat"/>
              <a:sym typeface="Montserrat"/>
            </a:endParaRPr>
          </a:p>
          <a:p>
            <a:pPr marL="182880" marR="0" lvl="0" indent="-182880" algn="l" rtl="0">
              <a:lnSpc>
                <a:spcPct val="90000"/>
              </a:lnSpc>
              <a:spcBef>
                <a:spcPts val="1200"/>
              </a:spcBef>
              <a:spcAft>
                <a:spcPts val="0"/>
              </a:spcAft>
              <a:buSzPts val="1700"/>
              <a:buFont typeface="Noto Sans Symbols"/>
              <a:buChar char="▪"/>
            </a:pPr>
            <a:r>
              <a:rPr lang="en" sz="2000" b="1" i="0" u="none" strike="noStrike" cap="none">
                <a:solidFill>
                  <a:srgbClr val="000000"/>
                </a:solidFill>
                <a:latin typeface="Montserrat"/>
                <a:ea typeface="Montserrat"/>
                <a:cs typeface="Montserrat"/>
                <a:sym typeface="Montserrat"/>
              </a:rPr>
              <a:t>Humility:</a:t>
            </a:r>
            <a:r>
              <a:rPr lang="en" sz="2000" i="0" u="none" strike="noStrike" cap="none">
                <a:solidFill>
                  <a:srgbClr val="000000"/>
                </a:solidFill>
                <a:latin typeface="Montserrat"/>
                <a:ea typeface="Montserrat"/>
                <a:cs typeface="Montserrat"/>
                <a:sym typeface="Montserrat"/>
              </a:rPr>
              <a:t> Listen, &amp; listen more </a:t>
            </a:r>
            <a:endParaRPr>
              <a:latin typeface="Montserrat"/>
              <a:ea typeface="Montserrat"/>
              <a:cs typeface="Montserrat"/>
              <a:sym typeface="Montserrat"/>
            </a:endParaRPr>
          </a:p>
          <a:p>
            <a:pPr marL="182880" marR="0" lvl="0" indent="-182880" algn="l" rtl="0">
              <a:lnSpc>
                <a:spcPct val="90000"/>
              </a:lnSpc>
              <a:spcBef>
                <a:spcPts val="1200"/>
              </a:spcBef>
              <a:spcAft>
                <a:spcPts val="0"/>
              </a:spcAft>
              <a:buSzPts val="1700"/>
              <a:buFont typeface="Noto Sans Symbols"/>
              <a:buChar char="▪"/>
            </a:pPr>
            <a:r>
              <a:rPr lang="en" sz="2000" b="1" i="0" u="none" strike="noStrike" cap="none">
                <a:solidFill>
                  <a:srgbClr val="000000"/>
                </a:solidFill>
                <a:latin typeface="Montserrat"/>
                <a:ea typeface="Montserrat"/>
                <a:cs typeface="Montserrat"/>
                <a:sym typeface="Montserrat"/>
              </a:rPr>
              <a:t>Family/Fairness:</a:t>
            </a:r>
            <a:r>
              <a:rPr lang="en" sz="2000" i="0" u="none" strike="noStrike" cap="none">
                <a:solidFill>
                  <a:srgbClr val="000000"/>
                </a:solidFill>
                <a:latin typeface="Montserrat"/>
                <a:ea typeface="Montserrat"/>
                <a:cs typeface="Montserrat"/>
                <a:sym typeface="Montserrat"/>
              </a:rPr>
              <a:t> Treating you like family </a:t>
            </a:r>
            <a:endParaRPr sz="2000" i="0" u="none" strike="noStrike" cap="none">
              <a:solidFill>
                <a:srgbClr val="000000"/>
              </a:solidFill>
              <a:latin typeface="Montserrat"/>
              <a:ea typeface="Montserrat"/>
              <a:cs typeface="Montserrat"/>
              <a:sym typeface="Montserrat"/>
            </a:endParaRPr>
          </a:p>
          <a:p>
            <a:pPr marL="182880" lvl="0" indent="-201930" algn="l" rtl="0">
              <a:lnSpc>
                <a:spcPct val="90000"/>
              </a:lnSpc>
              <a:spcBef>
                <a:spcPts val="1200"/>
              </a:spcBef>
              <a:spcAft>
                <a:spcPts val="0"/>
              </a:spcAft>
              <a:buSzPts val="2000"/>
              <a:buFont typeface="Trebuchet MS"/>
              <a:buChar char="▪"/>
            </a:pPr>
            <a:r>
              <a:rPr lang="en" sz="2000" b="1">
                <a:latin typeface="Montserrat"/>
                <a:ea typeface="Montserrat"/>
                <a:cs typeface="Montserrat"/>
                <a:sym typeface="Montserrat"/>
              </a:rPr>
              <a:t>Respect: </a:t>
            </a:r>
            <a:r>
              <a:rPr lang="en" sz="2000">
                <a:latin typeface="Montserrat"/>
                <a:ea typeface="Montserrat"/>
                <a:cs typeface="Montserrat"/>
                <a:sym typeface="Montserrat"/>
              </a:rPr>
              <a:t>Treat others the way you want to be treated </a:t>
            </a:r>
            <a:endParaRPr sz="2000">
              <a:latin typeface="Montserrat"/>
              <a:ea typeface="Montserrat"/>
              <a:cs typeface="Montserrat"/>
              <a:sym typeface="Montserrat"/>
            </a:endParaRPr>
          </a:p>
        </p:txBody>
      </p:sp>
      <p:sp>
        <p:nvSpPr>
          <p:cNvPr id="137" name="Google Shape;137;p21"/>
          <p:cNvSpPr txBox="1"/>
          <p:nvPr/>
        </p:nvSpPr>
        <p:spPr>
          <a:xfrm>
            <a:off x="6264600" y="1969575"/>
            <a:ext cx="5631600" cy="38277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SzPts val="1700"/>
              <a:buFont typeface="Noto Sans Symbols"/>
              <a:buChar char="▪"/>
            </a:pPr>
            <a:r>
              <a:rPr lang="en" sz="2000" b="1" i="0" u="none" strike="noStrike" cap="none">
                <a:solidFill>
                  <a:srgbClr val="000000"/>
                </a:solidFill>
                <a:latin typeface="Montserrat"/>
                <a:ea typeface="Montserrat"/>
                <a:cs typeface="Montserrat"/>
                <a:sym typeface="Montserrat"/>
              </a:rPr>
              <a:t>Good Stewards</a:t>
            </a:r>
            <a:r>
              <a:rPr lang="en" sz="2000" i="0" u="none" strike="noStrike" cap="none">
                <a:solidFill>
                  <a:srgbClr val="000000"/>
                </a:solidFill>
                <a:latin typeface="Montserrat"/>
                <a:ea typeface="Montserrat"/>
                <a:cs typeface="Montserrat"/>
                <a:sym typeface="Montserrat"/>
              </a:rPr>
              <a:t>: We care for everyone </a:t>
            </a:r>
            <a:r>
              <a:rPr lang="en" sz="2000">
                <a:latin typeface="Montserrat"/>
                <a:ea typeface="Montserrat"/>
                <a:cs typeface="Montserrat"/>
                <a:sym typeface="Montserrat"/>
              </a:rPr>
              <a:t>&amp;</a:t>
            </a:r>
            <a:r>
              <a:rPr lang="en" sz="2000" i="0" u="none" strike="noStrike" cap="none">
                <a:solidFill>
                  <a:srgbClr val="000000"/>
                </a:solidFill>
                <a:latin typeface="Montserrat"/>
                <a:ea typeface="Montserrat"/>
                <a:cs typeface="Montserrat"/>
                <a:sym typeface="Montserrat"/>
              </a:rPr>
              <a:t> everything</a:t>
            </a:r>
            <a:endParaRPr>
              <a:latin typeface="Montserrat"/>
              <a:ea typeface="Montserrat"/>
              <a:cs typeface="Montserrat"/>
              <a:sym typeface="Montserrat"/>
            </a:endParaRPr>
          </a:p>
          <a:p>
            <a:pPr marL="182880" marR="0" lvl="0" indent="-182880" algn="l" rtl="0">
              <a:lnSpc>
                <a:spcPct val="90000"/>
              </a:lnSpc>
              <a:spcBef>
                <a:spcPts val="1200"/>
              </a:spcBef>
              <a:spcAft>
                <a:spcPts val="0"/>
              </a:spcAft>
              <a:buSzPts val="1700"/>
              <a:buFont typeface="Noto Sans Symbols"/>
              <a:buChar char="▪"/>
            </a:pPr>
            <a:r>
              <a:rPr lang="en" sz="2000" b="1" i="0" u="none" strike="noStrike" cap="none">
                <a:solidFill>
                  <a:srgbClr val="000000"/>
                </a:solidFill>
                <a:latin typeface="Montserrat"/>
                <a:ea typeface="Montserrat"/>
                <a:cs typeface="Montserrat"/>
                <a:sym typeface="Montserrat"/>
              </a:rPr>
              <a:t>Member-driven:</a:t>
            </a:r>
            <a:r>
              <a:rPr lang="en" sz="2000" i="0" u="none" strike="noStrike" cap="none">
                <a:solidFill>
                  <a:srgbClr val="000000"/>
                </a:solidFill>
                <a:latin typeface="Montserrat"/>
                <a:ea typeface="Montserrat"/>
                <a:cs typeface="Montserrat"/>
                <a:sym typeface="Montserrat"/>
              </a:rPr>
              <a:t> Service is who we are</a:t>
            </a:r>
            <a:endParaRPr>
              <a:latin typeface="Montserrat"/>
              <a:ea typeface="Montserrat"/>
              <a:cs typeface="Montserrat"/>
              <a:sym typeface="Montserrat"/>
            </a:endParaRPr>
          </a:p>
          <a:p>
            <a:pPr marL="182880" marR="0" lvl="0" indent="-182880" algn="l" rtl="0">
              <a:lnSpc>
                <a:spcPct val="90000"/>
              </a:lnSpc>
              <a:spcBef>
                <a:spcPts val="1200"/>
              </a:spcBef>
              <a:spcAft>
                <a:spcPts val="0"/>
              </a:spcAft>
              <a:buSzPts val="1700"/>
              <a:buFont typeface="Noto Sans Symbols"/>
              <a:buChar char="▪"/>
            </a:pPr>
            <a:r>
              <a:rPr lang="en" sz="2000" b="1" i="0" u="none" strike="noStrike" cap="none">
                <a:solidFill>
                  <a:srgbClr val="000000"/>
                </a:solidFill>
                <a:latin typeface="Montserrat"/>
                <a:ea typeface="Montserrat"/>
                <a:cs typeface="Montserrat"/>
                <a:sym typeface="Montserrat"/>
              </a:rPr>
              <a:t>Transparent:</a:t>
            </a:r>
            <a:r>
              <a:rPr lang="en" sz="2000" i="0" u="none" strike="noStrike" cap="none">
                <a:solidFill>
                  <a:srgbClr val="000000"/>
                </a:solidFill>
                <a:latin typeface="Montserrat"/>
                <a:ea typeface="Montserrat"/>
                <a:cs typeface="Montserrat"/>
                <a:sym typeface="Montserrat"/>
              </a:rPr>
              <a:t> Ask me anything!</a:t>
            </a:r>
            <a:endParaRPr>
              <a:latin typeface="Montserrat"/>
              <a:ea typeface="Montserrat"/>
              <a:cs typeface="Montserrat"/>
              <a:sym typeface="Montserrat"/>
            </a:endParaRPr>
          </a:p>
          <a:p>
            <a:pPr marL="182880" marR="0" lvl="0" indent="-182880" algn="l" rtl="0">
              <a:lnSpc>
                <a:spcPct val="90000"/>
              </a:lnSpc>
              <a:spcBef>
                <a:spcPts val="1200"/>
              </a:spcBef>
              <a:spcAft>
                <a:spcPts val="0"/>
              </a:spcAft>
              <a:buSzPts val="1700"/>
              <a:buFont typeface="Noto Sans Symbols"/>
              <a:buChar char="▪"/>
            </a:pPr>
            <a:r>
              <a:rPr lang="en" sz="2000" b="1" i="0" strike="noStrike" cap="none">
                <a:solidFill>
                  <a:srgbClr val="000000"/>
                </a:solidFill>
                <a:latin typeface="Montserrat"/>
                <a:ea typeface="Montserrat"/>
                <a:cs typeface="Montserrat"/>
                <a:sym typeface="Montserrat"/>
              </a:rPr>
              <a:t>Safety:</a:t>
            </a:r>
            <a:r>
              <a:rPr lang="en" sz="2000" i="0" strike="noStrike" cap="none">
                <a:solidFill>
                  <a:srgbClr val="000000"/>
                </a:solidFill>
                <a:latin typeface="Montserrat"/>
                <a:ea typeface="Montserrat"/>
                <a:cs typeface="Montserrat"/>
                <a:sym typeface="Montserrat"/>
              </a:rPr>
              <a:t> Keeping each other safe</a:t>
            </a:r>
            <a:endParaRPr>
              <a:latin typeface="Montserrat"/>
              <a:ea typeface="Montserrat"/>
              <a:cs typeface="Montserrat"/>
              <a:sym typeface="Montserrat"/>
            </a:endParaRPr>
          </a:p>
          <a:p>
            <a:pPr marL="182880" marR="0" lvl="0" indent="-182880" algn="l" rtl="0">
              <a:lnSpc>
                <a:spcPct val="90000"/>
              </a:lnSpc>
              <a:spcBef>
                <a:spcPts val="1200"/>
              </a:spcBef>
              <a:spcAft>
                <a:spcPts val="0"/>
              </a:spcAft>
              <a:buSzPts val="1700"/>
              <a:buFont typeface="Noto Sans Symbols"/>
              <a:buChar char="▪"/>
            </a:pPr>
            <a:r>
              <a:rPr lang="en" sz="2000" b="1" i="0" strike="noStrike" cap="none">
                <a:solidFill>
                  <a:srgbClr val="000000"/>
                </a:solidFill>
                <a:latin typeface="Montserrat"/>
                <a:ea typeface="Montserrat"/>
                <a:cs typeface="Montserrat"/>
                <a:sym typeface="Montserrat"/>
              </a:rPr>
              <a:t>Innovative:</a:t>
            </a:r>
            <a:r>
              <a:rPr lang="en" sz="2000" i="0" strike="noStrike" cap="none">
                <a:solidFill>
                  <a:srgbClr val="000000"/>
                </a:solidFill>
                <a:latin typeface="Montserrat"/>
                <a:ea typeface="Montserrat"/>
                <a:cs typeface="Montserrat"/>
                <a:sym typeface="Montserrat"/>
              </a:rPr>
              <a:t> Seek a better way </a:t>
            </a:r>
            <a:endParaRPr sz="2000" i="0" strike="noStrike" cap="none">
              <a:solidFill>
                <a:srgbClr val="000000"/>
              </a:solidFill>
              <a:latin typeface="Montserrat"/>
              <a:ea typeface="Montserrat"/>
              <a:cs typeface="Montserrat"/>
              <a:sym typeface="Montserrat"/>
            </a:endParaRPr>
          </a:p>
          <a:p>
            <a:pPr marL="182880" lvl="0" indent="-201930" algn="l" rtl="0">
              <a:lnSpc>
                <a:spcPct val="90000"/>
              </a:lnSpc>
              <a:spcBef>
                <a:spcPts val="1200"/>
              </a:spcBef>
              <a:spcAft>
                <a:spcPts val="0"/>
              </a:spcAft>
              <a:buSzPts val="2000"/>
              <a:buFont typeface="Trebuchet MS"/>
              <a:buChar char="▪"/>
            </a:pPr>
            <a:r>
              <a:rPr lang="en" sz="2000" b="1">
                <a:latin typeface="Montserrat"/>
                <a:ea typeface="Montserrat"/>
                <a:cs typeface="Montserrat"/>
                <a:sym typeface="Montserrat"/>
              </a:rPr>
              <a:t>Empowerment:</a:t>
            </a:r>
            <a:r>
              <a:rPr lang="en" sz="2000">
                <a:latin typeface="Montserrat"/>
                <a:ea typeface="Montserrat"/>
                <a:cs typeface="Montserrat"/>
                <a:sym typeface="Montserrat"/>
              </a:rPr>
              <a:t> I empower you</a:t>
            </a:r>
            <a:endParaRPr sz="2000">
              <a:latin typeface="Montserrat"/>
              <a:ea typeface="Montserrat"/>
              <a:cs typeface="Montserrat"/>
              <a:sym typeface="Montserrat"/>
            </a:endParaRPr>
          </a:p>
          <a:p>
            <a:pPr marL="182880" lvl="0" indent="-201930" algn="l" rtl="0">
              <a:lnSpc>
                <a:spcPct val="90000"/>
              </a:lnSpc>
              <a:spcBef>
                <a:spcPts val="1200"/>
              </a:spcBef>
              <a:spcAft>
                <a:spcPts val="0"/>
              </a:spcAft>
              <a:buSzPts val="2000"/>
              <a:buFont typeface="Trebuchet MS"/>
              <a:buChar char="▪"/>
            </a:pPr>
            <a:r>
              <a:rPr lang="en" sz="2000" b="1">
                <a:latin typeface="Montserrat"/>
                <a:ea typeface="Montserrat"/>
                <a:cs typeface="Montserrat"/>
                <a:sym typeface="Montserrat"/>
              </a:rPr>
              <a:t>Encourage Feedback:</a:t>
            </a:r>
            <a:r>
              <a:rPr lang="en" sz="2000">
                <a:latin typeface="Montserrat"/>
                <a:ea typeface="Montserrat"/>
                <a:cs typeface="Montserrat"/>
                <a:sym typeface="Montserrat"/>
              </a:rPr>
              <a:t> I love to grow!</a:t>
            </a:r>
            <a:endParaRPr sz="2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22"/>
          <p:cNvSpPr/>
          <p:nvPr/>
        </p:nvSpPr>
        <p:spPr>
          <a:xfrm>
            <a:off x="1579500" y="4896146"/>
            <a:ext cx="9033000" cy="885000"/>
          </a:xfrm>
          <a:prstGeom prst="roundRect">
            <a:avLst>
              <a:gd name="adj" fmla="val 16667"/>
            </a:avLst>
          </a:pr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txBox="1">
            <a:spLocks noGrp="1"/>
          </p:cNvSpPr>
          <p:nvPr>
            <p:ph type="body" idx="1"/>
          </p:nvPr>
        </p:nvSpPr>
        <p:spPr>
          <a:xfrm>
            <a:off x="625800" y="2663238"/>
            <a:ext cx="10940400" cy="63840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chemeClr val="dk2"/>
              </a:buClr>
              <a:buSzPts val="2800"/>
              <a:buFont typeface="Arial"/>
              <a:buNone/>
            </a:pPr>
            <a:r>
              <a:rPr lang="en" sz="2800" i="0" u="none" strike="noStrike" cap="none">
                <a:solidFill>
                  <a:srgbClr val="000000"/>
                </a:solidFill>
                <a:latin typeface="Montserrat"/>
                <a:ea typeface="Montserrat"/>
                <a:cs typeface="Montserrat"/>
                <a:sym typeface="Montserrat"/>
              </a:rPr>
              <a:t>How exactly will we live them?</a:t>
            </a:r>
            <a:r>
              <a:rPr lang="en">
                <a:solidFill>
                  <a:srgbClr val="000000"/>
                </a:solidFill>
                <a:latin typeface="Montserrat"/>
                <a:ea typeface="Montserrat"/>
                <a:cs typeface="Montserrat"/>
                <a:sym typeface="Montserrat"/>
              </a:rPr>
              <a:t>  </a:t>
            </a:r>
            <a:endParaRPr>
              <a:solidFill>
                <a:srgbClr val="000000"/>
              </a:solidFill>
              <a:latin typeface="Montserrat"/>
              <a:ea typeface="Montserrat"/>
              <a:cs typeface="Montserrat"/>
              <a:sym typeface="Montserrat"/>
            </a:endParaRPr>
          </a:p>
          <a:p>
            <a:pPr marL="0" marR="0" lvl="0" indent="0" algn="ctr" rtl="0">
              <a:lnSpc>
                <a:spcPct val="110000"/>
              </a:lnSpc>
              <a:spcBef>
                <a:spcPts val="0"/>
              </a:spcBef>
              <a:spcAft>
                <a:spcPts val="0"/>
              </a:spcAft>
              <a:buClr>
                <a:schemeClr val="dk2"/>
              </a:buClr>
              <a:buSzPts val="2800"/>
              <a:buFont typeface="Arial"/>
              <a:buNone/>
            </a:pPr>
            <a:endParaRPr>
              <a:solidFill>
                <a:srgbClr val="000000"/>
              </a:solidFill>
              <a:latin typeface="Montserrat"/>
              <a:ea typeface="Montserrat"/>
              <a:cs typeface="Montserrat"/>
              <a:sym typeface="Montserrat"/>
            </a:endParaRPr>
          </a:p>
          <a:p>
            <a:pPr marL="0" marR="0" lvl="0" indent="0" algn="ctr" rtl="0">
              <a:lnSpc>
                <a:spcPct val="110000"/>
              </a:lnSpc>
              <a:spcBef>
                <a:spcPts val="0"/>
              </a:spcBef>
              <a:spcAft>
                <a:spcPts val="0"/>
              </a:spcAft>
              <a:buClr>
                <a:schemeClr val="dk2"/>
              </a:buClr>
              <a:buSzPts val="2800"/>
              <a:buFont typeface="Arial"/>
              <a:buNone/>
            </a:pPr>
            <a:r>
              <a:rPr lang="en" sz="2800" i="0" u="none" strike="noStrike" cap="none">
                <a:solidFill>
                  <a:srgbClr val="000000"/>
                </a:solidFill>
                <a:latin typeface="Montserrat"/>
                <a:ea typeface="Montserrat"/>
                <a:cs typeface="Montserrat"/>
                <a:sym typeface="Montserrat"/>
              </a:rPr>
              <a:t>Living our values speaks to the “gut.”</a:t>
            </a:r>
            <a:endParaRPr sz="2800" i="0" u="none" strike="noStrike" cap="none">
              <a:solidFill>
                <a:srgbClr val="000000"/>
              </a:solidFill>
              <a:latin typeface="Montserrat"/>
              <a:ea typeface="Montserrat"/>
              <a:cs typeface="Montserrat"/>
              <a:sym typeface="Montserrat"/>
            </a:endParaRPr>
          </a:p>
          <a:p>
            <a:pPr marL="228600" marR="0" lvl="0" indent="-50800" algn="l" rtl="0">
              <a:lnSpc>
                <a:spcPct val="110000"/>
              </a:lnSpc>
              <a:spcBef>
                <a:spcPts val="700"/>
              </a:spcBef>
              <a:spcAft>
                <a:spcPts val="2100"/>
              </a:spcAft>
              <a:buClr>
                <a:schemeClr val="dk2"/>
              </a:buClr>
              <a:buSzPts val="2800"/>
              <a:buFont typeface="Arial"/>
              <a:buNone/>
            </a:pPr>
            <a:endParaRPr sz="2800" b="0" i="0" u="none" strike="noStrike" cap="none">
              <a:solidFill>
                <a:srgbClr val="595959"/>
              </a:solidFill>
              <a:latin typeface="Cabin"/>
              <a:ea typeface="Cabin"/>
              <a:cs typeface="Cabin"/>
              <a:sym typeface="Cabin"/>
            </a:endParaRPr>
          </a:p>
        </p:txBody>
      </p:sp>
      <p:sp>
        <p:nvSpPr>
          <p:cNvPr id="144" name="Google Shape;144;p22"/>
          <p:cNvSpPr txBox="1"/>
          <p:nvPr/>
        </p:nvSpPr>
        <p:spPr>
          <a:xfrm>
            <a:off x="1006800" y="5095645"/>
            <a:ext cx="10178400" cy="638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800"/>
              <a:buFont typeface="Impact"/>
              <a:buNone/>
            </a:pPr>
            <a:r>
              <a:rPr lang="en" sz="2800" b="1">
                <a:latin typeface="Montserrat"/>
                <a:ea typeface="Montserrat"/>
                <a:cs typeface="Montserrat"/>
                <a:sym typeface="Montserrat"/>
              </a:rPr>
              <a:t>LIVING YOUR VALUES ALWAYS HAS A COST </a:t>
            </a:r>
            <a:endParaRPr b="1">
              <a:latin typeface="Montserrat"/>
              <a:ea typeface="Montserrat"/>
              <a:cs typeface="Montserrat"/>
              <a:sym typeface="Montserrat"/>
            </a:endParaRPr>
          </a:p>
        </p:txBody>
      </p:sp>
      <p:sp>
        <p:nvSpPr>
          <p:cNvPr id="145" name="Google Shape;145;p22"/>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146" name="Google Shape;146;p22"/>
          <p:cNvSpPr/>
          <p:nvPr/>
        </p:nvSpPr>
        <p:spPr>
          <a:xfrm>
            <a:off x="0" y="0"/>
            <a:ext cx="12192000" cy="1433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txBox="1">
            <a:spLocks noGrp="1"/>
          </p:cNvSpPr>
          <p:nvPr>
            <p:ph type="title"/>
          </p:nvPr>
        </p:nvSpPr>
        <p:spPr>
          <a:xfrm>
            <a:off x="1114275" y="392691"/>
            <a:ext cx="10178400" cy="1040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5100"/>
              <a:buFont typeface="Impact"/>
              <a:buNone/>
            </a:pPr>
            <a:r>
              <a:rPr lang="en" sz="3600">
                <a:solidFill>
                  <a:srgbClr val="000000"/>
                </a:solidFill>
                <a:latin typeface="Montserrat"/>
                <a:ea typeface="Montserrat"/>
                <a:cs typeface="Montserrat"/>
                <a:sym typeface="Montserrat"/>
              </a:rPr>
              <a:t>LIVING YOUR </a:t>
            </a:r>
            <a:r>
              <a:rPr lang="en" sz="3600" b="1">
                <a:solidFill>
                  <a:schemeClr val="dk1"/>
                </a:solidFill>
                <a:latin typeface="Montserrat"/>
                <a:ea typeface="Montserrat"/>
                <a:cs typeface="Montserrat"/>
                <a:sym typeface="Montserrat"/>
              </a:rPr>
              <a:t>VALUES</a:t>
            </a:r>
            <a:r>
              <a:rPr lang="en" sz="3600" b="1" i="0" u="none" strike="noStrike" cap="none">
                <a:solidFill>
                  <a:schemeClr val="dk1"/>
                </a:solidFill>
                <a:latin typeface="Montserrat"/>
                <a:ea typeface="Montserrat"/>
                <a:cs typeface="Montserrat"/>
                <a:sym typeface="Montserrat"/>
              </a:rPr>
              <a:t> </a:t>
            </a:r>
            <a:endParaRPr sz="3600" b="1">
              <a:solidFill>
                <a:schemeClr val="dk1"/>
              </a:solidFill>
              <a:latin typeface="Montserrat"/>
              <a:ea typeface="Montserrat"/>
              <a:cs typeface="Montserrat"/>
              <a:sym typeface="Montserrat"/>
            </a:endParaRPr>
          </a:p>
        </p:txBody>
      </p:sp>
      <p:sp>
        <p:nvSpPr>
          <p:cNvPr id="148" name="Google Shape;148;p22"/>
          <p:cNvSpPr/>
          <p:nvPr/>
        </p:nvSpPr>
        <p:spPr>
          <a:xfrm>
            <a:off x="-121400" y="212425"/>
            <a:ext cx="2597292" cy="2142342"/>
          </a:xfrm>
          <a:prstGeom prst="irregularSeal1">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9" name="Google Shape;149;p22"/>
          <p:cNvSpPr txBox="1"/>
          <p:nvPr/>
        </p:nvSpPr>
        <p:spPr>
          <a:xfrm rot="-1131393">
            <a:off x="532596" y="808930"/>
            <a:ext cx="1289296" cy="55575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Calibri"/>
                <a:ea typeface="Calibri"/>
                <a:cs typeface="Calibri"/>
                <a:sym typeface="Calibri"/>
              </a:rPr>
              <a:t>HOW STUFF</a:t>
            </a:r>
            <a:endParaRPr sz="2000" b="1">
              <a:latin typeface="Calibri"/>
              <a:ea typeface="Calibri"/>
              <a:cs typeface="Calibri"/>
              <a:sym typeface="Calibri"/>
            </a:endParaRPr>
          </a:p>
        </p:txBody>
      </p:sp>
      <p:sp>
        <p:nvSpPr>
          <p:cNvPr id="150" name="Google Shape;150;p22"/>
          <p:cNvSpPr txBox="1"/>
          <p:nvPr/>
        </p:nvSpPr>
        <p:spPr>
          <a:xfrm>
            <a:off x="3611400" y="6211325"/>
            <a:ext cx="44895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rPr>
              <a:t>theimpact.center | @ImpactCenterVA</a:t>
            </a:r>
            <a:endParaRPr>
              <a:solidFill>
                <a:srgbClr val="666666"/>
              </a:solidFill>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Widescreen</PresentationFormat>
  <Paragraphs>140</Paragraphs>
  <Slides>23</Slides>
  <Notes>22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23</vt:i4>
      </vt:variant>
    </vt:vector>
  </HeadingPairs>
  <TitlesOfParts>
    <vt:vector size="39" baseType="lpstr">
      <vt:lpstr>Playfair Display</vt:lpstr>
      <vt:lpstr>Montserrat Black</vt:lpstr>
      <vt:lpstr>Arial</vt:lpstr>
      <vt:lpstr>Calibri Light</vt:lpstr>
      <vt:lpstr>Oswald</vt:lpstr>
      <vt:lpstr>Impact</vt:lpstr>
      <vt:lpstr>Trebuchet MS</vt:lpstr>
      <vt:lpstr>Montserrat</vt:lpstr>
      <vt:lpstr>Roboto</vt:lpstr>
      <vt:lpstr>Montserrat ExtraBold</vt:lpstr>
      <vt:lpstr>Noto Sans Symbols</vt:lpstr>
      <vt:lpstr>Cabin</vt:lpstr>
      <vt:lpstr>Calibri</vt:lpstr>
      <vt:lpstr>Montserrat SemiBold</vt:lpstr>
      <vt:lpstr>Pop</vt:lpstr>
      <vt:lpstr>Office Theme</vt:lpstr>
      <vt:lpstr>LEADING A LASTING MOVEMENT</vt:lpstr>
      <vt:lpstr>DEL. SAM RASOUL</vt:lpstr>
      <vt:lpstr>THE SCIENCE OF CONNECTING:</vt:lpstr>
      <vt:lpstr>PowerPoint Presentation</vt:lpstr>
      <vt:lpstr>THE NEUROSCIENCE BEHIND WHY  </vt:lpstr>
      <vt:lpstr>PowerPoint Presentation</vt:lpstr>
      <vt:lpstr>What’s your “WHY?”</vt:lpstr>
      <vt:lpstr>EXAMPLES OF VALUES</vt:lpstr>
      <vt:lpstr>LIVING YOUR VALUES </vt:lpstr>
      <vt:lpstr>WHAT YOUR VALUES COST </vt:lpstr>
      <vt:lpstr>What is a value &amp; a cost  in your life?  </vt:lpstr>
      <vt:lpstr>UNDERSTANDING YOUR CROWD:</vt:lpstr>
      <vt:lpstr>WHAT IS EMOTIONAL INTELLIGENCE? </vt:lpstr>
      <vt:lpstr>PowerPoint Presentation</vt:lpstr>
      <vt:lpstr>SELF-AWARENESS</vt:lpstr>
      <vt:lpstr>SELF-AWARENESS</vt:lpstr>
      <vt:lpstr>How could your EQ hinder your movement? </vt:lpstr>
      <vt:lpstr>   1. CARE/HARM FOUNDATION: Empathy, We’re sensitive to signs of suffering and need,   2. LIBERTY/OPPRESSION FOUNDATION: Freedom, The left wants liberty for the underdogs and victims, the right wants liberty from government intrusion.  3. FAIRNESS/CHEATING FOUNDATION: Equitable, Equality vs. Proportionality, Left: Fairness=Equality, Right Fairness=Proportionality “you get what you put in, and that’s not always equal.”   4. LOYALTY/BETRAYAL FOUNDATION: Tribalism, Universalism vs. Nationalism   5. AUTHORITY/SUBVERSION FOUNDATION: Order, fends off chaos; the right values this foundation, while the left defines itself by opposing hierarchy, inequality, and power.  6. SANCTITY/DEGRADATION FOUNDATION: Purity, ideals such as environmentalism, or marriage</vt:lpstr>
      <vt:lpstr>LIBERAL MORAL MATRIX</vt:lpstr>
      <vt:lpstr>SOCIAL CONSERVATIVE MORAL MATRIX</vt:lpstr>
      <vt:lpstr>Questions?</vt:lpstr>
      <vt:lpstr>Takeaways</vt:lpstr>
      <vt:lpstr>Week 4 Reflection Activity Part 1 (6/29)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A LASTING MOVEMENT</dc:title>
  <cp:lastModifiedBy>Mark A. Levy</cp:lastModifiedBy>
  <cp:revision>1</cp:revision>
  <dcterms:modified xsi:type="dcterms:W3CDTF">2020-06-30T17:05:12Z</dcterms:modified>
</cp:coreProperties>
</file>