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73" r:id="rId7"/>
    <p:sldId id="262" r:id="rId8"/>
    <p:sldId id="263" r:id="rId9"/>
    <p:sldId id="264" r:id="rId10"/>
    <p:sldId id="265" r:id="rId11"/>
    <p:sldId id="274" r:id="rId12"/>
    <p:sldId id="266" r:id="rId13"/>
    <p:sldId id="275" r:id="rId14"/>
    <p:sldId id="267" r:id="rId15"/>
    <p:sldId id="268" r:id="rId16"/>
    <p:sldId id="269" r:id="rId17"/>
    <p:sldId id="276" r:id="rId18"/>
    <p:sldId id="279"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954057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27396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79404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338959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4AB847-D71E-4313-A015-B050DCDF965B}"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52981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AB847-D71E-4313-A015-B050DCDF965B}"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14792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4AB847-D71E-4313-A015-B050DCDF965B}"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333944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AB847-D71E-4313-A015-B050DCDF965B}"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03663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AB847-D71E-4313-A015-B050DCDF965B}"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6227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AB847-D71E-4313-A015-B050DCDF965B}"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20468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AB847-D71E-4313-A015-B050DCDF965B}"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077589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AB847-D71E-4313-A015-B050DCDF965B}" type="datetimeFigureOut">
              <a:rPr lang="en-US" smtClean="0"/>
              <a:t>6/16/2020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C966D-D8DA-4EBA-92F0-A69D0D9B2E79}" type="slidenum">
              <a:rPr lang="en-US" smtClean="0"/>
              <a:t>‹#›</a:t>
            </a:fld>
            <a:endParaRPr lang="en-US"/>
          </a:p>
        </p:txBody>
      </p:sp>
    </p:spTree>
    <p:extLst>
      <p:ext uri="{BB962C8B-B14F-4D97-AF65-F5344CB8AC3E}">
        <p14:creationId xmlns:p14="http://schemas.microsoft.com/office/powerpoint/2010/main" val="24250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4873" y="436563"/>
            <a:ext cx="9144000" cy="2387600"/>
          </a:xfrm>
        </p:spPr>
        <p:txBody>
          <a:bodyPr>
            <a:normAutofit/>
          </a:bodyPr>
          <a:lstStyle/>
          <a:p>
            <a:r>
              <a:rPr lang="en-US" sz="6600" b="1" dirty="0" smtClean="0">
                <a:solidFill>
                  <a:schemeClr val="accent6">
                    <a:lumMod val="75000"/>
                  </a:schemeClr>
                </a:solidFill>
              </a:rPr>
              <a:t>RVGS Summer Leadership Institute</a:t>
            </a:r>
            <a:endParaRPr lang="en-US" sz="6600" b="1" dirty="0">
              <a:solidFill>
                <a:schemeClr val="accent6">
                  <a:lumMod val="75000"/>
                </a:schemeClr>
              </a:solidFill>
            </a:endParaRPr>
          </a:p>
        </p:txBody>
      </p:sp>
      <p:sp>
        <p:nvSpPr>
          <p:cNvPr id="3" name="Subtitle 2"/>
          <p:cNvSpPr>
            <a:spLocks noGrp="1"/>
          </p:cNvSpPr>
          <p:nvPr>
            <p:ph type="subTitle" idx="1"/>
          </p:nvPr>
        </p:nvSpPr>
        <p:spPr>
          <a:xfrm>
            <a:off x="2867891" y="3955329"/>
            <a:ext cx="9144000" cy="1655762"/>
          </a:xfrm>
        </p:spPr>
        <p:txBody>
          <a:bodyPr/>
          <a:lstStyle/>
          <a:p>
            <a:r>
              <a:rPr lang="en-US" dirty="0" smtClean="0"/>
              <a:t>Session </a:t>
            </a:r>
            <a:r>
              <a:rPr lang="en-US" dirty="0" smtClean="0"/>
              <a:t>2 </a:t>
            </a:r>
            <a:r>
              <a:rPr lang="en-US" dirty="0" smtClean="0"/>
              <a:t>– June </a:t>
            </a:r>
            <a:r>
              <a:rPr lang="en-US" dirty="0" smtClean="0"/>
              <a:t>16</a:t>
            </a:r>
            <a:endParaRPr lang="en-US" dirty="0" smtClean="0"/>
          </a:p>
          <a:p>
            <a:r>
              <a:rPr lang="en-US" sz="2800" dirty="0" smtClean="0"/>
              <a:t>“Interacting with People”</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70" y="984972"/>
            <a:ext cx="3513673" cy="5105400"/>
          </a:xfrm>
          <a:prstGeom prst="rect">
            <a:avLst/>
          </a:prstGeom>
        </p:spPr>
      </p:pic>
      <p:sp>
        <p:nvSpPr>
          <p:cNvPr id="5" name="Subtitle 2"/>
          <p:cNvSpPr txBox="1">
            <a:spLocks/>
          </p:cNvSpPr>
          <p:nvPr/>
        </p:nvSpPr>
        <p:spPr>
          <a:xfrm>
            <a:off x="3048000" y="5929744"/>
            <a:ext cx="9144000" cy="5680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1" dirty="0" smtClean="0"/>
              <a:t>Please remind Mr. Levy to hit record if he forgets!</a:t>
            </a:r>
          </a:p>
        </p:txBody>
      </p:sp>
    </p:spTree>
    <p:extLst>
      <p:ext uri="{BB962C8B-B14F-4D97-AF65-F5344CB8AC3E}">
        <p14:creationId xmlns:p14="http://schemas.microsoft.com/office/powerpoint/2010/main" val="2852668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smtClean="0">
                <a:solidFill>
                  <a:schemeClr val="accent6">
                    <a:lumMod val="75000"/>
                  </a:schemeClr>
                </a:solidFill>
              </a:rPr>
              <a:t>An important note about complimenting people…</a:t>
            </a:r>
            <a:endParaRPr lang="en-US" b="1" dirty="0">
              <a:solidFill>
                <a:schemeClr val="accent6">
                  <a:lumMod val="75000"/>
                </a:schemeClr>
              </a:solidFill>
            </a:endParaRPr>
          </a:p>
        </p:txBody>
      </p:sp>
      <p:sp>
        <p:nvSpPr>
          <p:cNvPr id="3" name="Content Placeholder 2"/>
          <p:cNvSpPr>
            <a:spLocks noGrp="1"/>
          </p:cNvSpPr>
          <p:nvPr>
            <p:ph idx="1"/>
          </p:nvPr>
        </p:nvSpPr>
        <p:spPr>
          <a:xfrm>
            <a:off x="438912" y="1825624"/>
            <a:ext cx="11393424" cy="4886071"/>
          </a:xfrm>
        </p:spPr>
        <p:txBody>
          <a:bodyPr>
            <a:normAutofit/>
          </a:bodyPr>
          <a:lstStyle/>
          <a:p>
            <a:r>
              <a:rPr lang="en-US" dirty="0" smtClean="0"/>
              <a:t>People will often work to live up to positive comments you make.</a:t>
            </a:r>
          </a:p>
          <a:p>
            <a:r>
              <a:rPr lang="en-US" dirty="0"/>
              <a:t>Speaking positively of a trait they can work on developing </a:t>
            </a:r>
            <a:r>
              <a:rPr lang="en-US" dirty="0" smtClean="0"/>
              <a:t>further can motivate someone to put their attention on it.</a:t>
            </a:r>
          </a:p>
          <a:p>
            <a:r>
              <a:rPr lang="en-US" dirty="0" smtClean="0"/>
              <a:t>“Since I know you want to maintain productive relationships with our clients…”</a:t>
            </a:r>
            <a:endParaRPr lang="en-US" dirty="0"/>
          </a:p>
        </p:txBody>
      </p:sp>
    </p:spTree>
    <p:extLst>
      <p:ext uri="{BB962C8B-B14F-4D97-AF65-F5344CB8AC3E}">
        <p14:creationId xmlns:p14="http://schemas.microsoft.com/office/powerpoint/2010/main" val="3517432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accent6">
                    <a:lumMod val="75000"/>
                  </a:schemeClr>
                </a:solidFill>
              </a:rPr>
              <a:t>Aligning Interest</a:t>
            </a:r>
            <a:endParaRPr lang="en-US" sz="4800" b="1" dirty="0">
              <a:solidFill>
                <a:schemeClr val="accent6">
                  <a:lumMod val="75000"/>
                </a:schemeClr>
              </a:solidFill>
            </a:endParaRPr>
          </a:p>
        </p:txBody>
      </p:sp>
      <p:sp>
        <p:nvSpPr>
          <p:cNvPr id="3" name="Content Placeholder 2"/>
          <p:cNvSpPr>
            <a:spLocks noGrp="1"/>
          </p:cNvSpPr>
          <p:nvPr>
            <p:ph idx="1"/>
          </p:nvPr>
        </p:nvSpPr>
        <p:spPr/>
        <p:txBody>
          <a:bodyPr/>
          <a:lstStyle/>
          <a:p>
            <a:r>
              <a:rPr lang="en-US" sz="3200" dirty="0" smtClean="0"/>
              <a:t>Remember the example from last week of selecting the fish would want to eat, instead of what you would want? You need to keep people’s own interests and goals in mind.</a:t>
            </a:r>
          </a:p>
          <a:p>
            <a:r>
              <a:rPr lang="en-US" sz="3200" dirty="0" smtClean="0"/>
              <a:t>Try to spend some time thinking about the personal priorities of people in th</a:t>
            </a:r>
            <a:r>
              <a:rPr lang="en-US" sz="3200" dirty="0" smtClean="0"/>
              <a:t>e organization. Try to incorporate that into their responsibilities or your motivational methods.</a:t>
            </a:r>
          </a:p>
          <a:p>
            <a:pPr lvl="1"/>
            <a:r>
              <a:rPr lang="en-US" sz="2800" dirty="0" smtClean="0"/>
              <a:t>What could be a reward for one person could be a curse to someone else…</a:t>
            </a:r>
          </a:p>
          <a:p>
            <a:pPr marL="0" indent="0">
              <a:buNone/>
            </a:pPr>
            <a:endParaRPr lang="en-US" sz="3200" dirty="0"/>
          </a:p>
        </p:txBody>
      </p:sp>
    </p:spTree>
    <p:extLst>
      <p:ext uri="{BB962C8B-B14F-4D97-AF65-F5344CB8AC3E}">
        <p14:creationId xmlns:p14="http://schemas.microsoft.com/office/powerpoint/2010/main" val="1519572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800" b="1" dirty="0" smtClean="0">
                <a:solidFill>
                  <a:schemeClr val="accent6">
                    <a:lumMod val="75000"/>
                  </a:schemeClr>
                </a:solidFill>
              </a:rPr>
              <a:t>Considering your audience</a:t>
            </a:r>
            <a:endParaRPr lang="en-US" sz="4800" b="1" dirty="0">
              <a:solidFill>
                <a:schemeClr val="accent6">
                  <a:lumMod val="75000"/>
                </a:schemeClr>
              </a:solidFill>
            </a:endParaRPr>
          </a:p>
        </p:txBody>
      </p:sp>
      <p:sp>
        <p:nvSpPr>
          <p:cNvPr id="3" name="Content Placeholder 2"/>
          <p:cNvSpPr>
            <a:spLocks noGrp="1"/>
          </p:cNvSpPr>
          <p:nvPr>
            <p:ph idx="1"/>
          </p:nvPr>
        </p:nvSpPr>
        <p:spPr>
          <a:xfrm>
            <a:off x="838200" y="1517904"/>
            <a:ext cx="10515600" cy="5157215"/>
          </a:xfrm>
        </p:spPr>
        <p:txBody>
          <a:bodyPr>
            <a:normAutofit fontScale="92500"/>
          </a:bodyPr>
          <a:lstStyle/>
          <a:p>
            <a:r>
              <a:rPr lang="en-US" dirty="0" smtClean="0"/>
              <a:t>This isn’t just for English papers!</a:t>
            </a:r>
          </a:p>
          <a:p>
            <a:r>
              <a:rPr lang="en-US" dirty="0" smtClean="0"/>
              <a:t>Maintain full respect in speaking to others at all times, regardless of power differential.</a:t>
            </a:r>
          </a:p>
          <a:p>
            <a:r>
              <a:rPr lang="en-US" dirty="0" smtClean="0"/>
              <a:t>Various stakeholders in a decision or discussion have different viewpoints and priorities. The better you can identify that, the more effective your communication and messaging will be.</a:t>
            </a:r>
          </a:p>
          <a:p>
            <a:r>
              <a:rPr lang="en-US" dirty="0" smtClean="0"/>
              <a:t>Some thoughts for communicating with superiors:</a:t>
            </a:r>
          </a:p>
          <a:p>
            <a:pPr lvl="1"/>
            <a:r>
              <a:rPr lang="en-US" dirty="0" smtClean="0"/>
              <a:t>Keep it brief</a:t>
            </a:r>
          </a:p>
          <a:p>
            <a:pPr lvl="1"/>
            <a:r>
              <a:rPr lang="en-US" dirty="0" smtClean="0"/>
              <a:t>Make sure you understand their leadership style. Sometimes bosses respect people who stand up for themselves, but don’t push it too far (and test the waters carefully).</a:t>
            </a:r>
          </a:p>
          <a:p>
            <a:pPr lvl="1"/>
            <a:r>
              <a:rPr lang="en-US" dirty="0" smtClean="0"/>
              <a:t>Executive-type bosses always like when people make them look good…they tire of people who are out for themselves (ironic)</a:t>
            </a:r>
          </a:p>
          <a:p>
            <a:pPr lvl="1"/>
            <a:r>
              <a:rPr lang="en-US" dirty="0" smtClean="0"/>
              <a:t>Identify their priorities and seek ways to help meet them.</a:t>
            </a:r>
            <a:endParaRPr lang="en-US" dirty="0"/>
          </a:p>
        </p:txBody>
      </p:sp>
    </p:spTree>
    <p:extLst>
      <p:ext uri="{BB962C8B-B14F-4D97-AF65-F5344CB8AC3E}">
        <p14:creationId xmlns:p14="http://schemas.microsoft.com/office/powerpoint/2010/main" val="2376340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800" b="1" dirty="0" smtClean="0">
                <a:solidFill>
                  <a:schemeClr val="accent6">
                    <a:lumMod val="75000"/>
                  </a:schemeClr>
                </a:solidFill>
              </a:rPr>
              <a:t>Handling Difficult Conversations</a:t>
            </a:r>
            <a:endParaRPr lang="en-US" sz="4800"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First - and maybe most importantly – grow thicker skin.  </a:t>
            </a:r>
            <a:r>
              <a:rPr lang="en-US" dirty="0" smtClean="0"/>
              <a:t>People in leadership positions often have to deal with people at their most upset and stressed out.  Learn not to take things personally.</a:t>
            </a:r>
          </a:p>
          <a:p>
            <a:r>
              <a:rPr lang="en-US" dirty="0" smtClean="0"/>
              <a:t>Practice calming breaths and be attentive to your blood pressure rising. </a:t>
            </a:r>
          </a:p>
          <a:p>
            <a:r>
              <a:rPr lang="en-US" dirty="0" smtClean="0"/>
              <a:t>Don’t avoid difficulty situations – that’s your job as a leader.</a:t>
            </a:r>
          </a:p>
          <a:p>
            <a:endParaRPr lang="en-US" sz="2800" dirty="0" smtClean="0"/>
          </a:p>
          <a:p>
            <a:endParaRPr lang="en-US" dirty="0"/>
          </a:p>
        </p:txBody>
      </p:sp>
    </p:spTree>
    <p:extLst>
      <p:ext uri="{BB962C8B-B14F-4D97-AF65-F5344CB8AC3E}">
        <p14:creationId xmlns:p14="http://schemas.microsoft.com/office/powerpoint/2010/main" val="2494499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61"/>
            <a:ext cx="10515600" cy="1325563"/>
          </a:xfrm>
        </p:spPr>
        <p:txBody>
          <a:bodyPr vert="horz" lIns="91440" tIns="45720" rIns="91440" bIns="45720" rtlCol="0" anchor="ctr">
            <a:normAutofit fontScale="90000"/>
          </a:bodyPr>
          <a:lstStyle/>
          <a:p>
            <a:pPr algn="ctr"/>
            <a:r>
              <a:rPr lang="en-US" sz="4800" b="1" dirty="0" smtClean="0">
                <a:solidFill>
                  <a:schemeClr val="accent6">
                    <a:lumMod val="75000"/>
                  </a:schemeClr>
                </a:solidFill>
              </a:rPr>
              <a:t>Telling someone what they don’t want to hear…</a:t>
            </a:r>
            <a:endParaRPr lang="en-US" sz="4800" b="1" dirty="0">
              <a:solidFill>
                <a:schemeClr val="accent6">
                  <a:lumMod val="75000"/>
                </a:schemeClr>
              </a:solidFill>
            </a:endParaRPr>
          </a:p>
        </p:txBody>
      </p:sp>
      <p:sp>
        <p:nvSpPr>
          <p:cNvPr id="3" name="Content Placeholder 2"/>
          <p:cNvSpPr>
            <a:spLocks noGrp="1"/>
          </p:cNvSpPr>
          <p:nvPr>
            <p:ph idx="1"/>
          </p:nvPr>
        </p:nvSpPr>
        <p:spPr>
          <a:xfrm>
            <a:off x="838200" y="1335024"/>
            <a:ext cx="10515600" cy="4841939"/>
          </a:xfrm>
        </p:spPr>
        <p:txBody>
          <a:bodyPr>
            <a:normAutofit fontScale="92500" lnSpcReduction="20000"/>
          </a:bodyPr>
          <a:lstStyle/>
          <a:p>
            <a:r>
              <a:rPr lang="en-US" dirty="0" smtClean="0"/>
              <a:t>As a leader, sometimes you need to lay some truth on people and you can’t shy away from these time, even when they are hard.</a:t>
            </a:r>
          </a:p>
          <a:p>
            <a:r>
              <a:rPr lang="en-US" dirty="0" smtClean="0"/>
              <a:t>If they aren’t meeting expectations you need to tell them…but you need to point the path forward in doing so.</a:t>
            </a:r>
          </a:p>
          <a:p>
            <a:r>
              <a:rPr lang="en-US" dirty="0" smtClean="0"/>
              <a:t>Don’t wing it – play through the conversation in your head a bit to anticipate objections.  Don’t think about what YOU would say in the situation…think about what they would say based on their priorities, experiences, etc.</a:t>
            </a:r>
          </a:p>
          <a:p>
            <a:r>
              <a:rPr lang="en-US" dirty="0" smtClean="0"/>
              <a:t>The “S*** Sandwich” approach is a common approach: say something nice, say the thing you need them to fix, then finish with something else positive.  The problem is that this is actually a bad strategy. </a:t>
            </a:r>
          </a:p>
          <a:p>
            <a:pPr lvl="1"/>
            <a:r>
              <a:rPr lang="en-US" dirty="0" smtClean="0"/>
              <a:t>You’d be stunned how often people ignore the thing you wanted them to pick up from the conversation and view the conversation as a pat on the back.</a:t>
            </a:r>
          </a:p>
          <a:p>
            <a:pPr lvl="1"/>
            <a:r>
              <a:rPr lang="en-US" dirty="0" smtClean="0"/>
              <a:t>You can say something nice to open, but don’t cloud your message because you are uncomfortable.  You are saying this to them to help…make sure they take the proper action.</a:t>
            </a:r>
          </a:p>
          <a:p>
            <a:pPr lvl="1"/>
            <a:endParaRPr lang="en-US" dirty="0" smtClean="0"/>
          </a:p>
          <a:p>
            <a:endParaRPr lang="en-US" dirty="0" smtClean="0"/>
          </a:p>
          <a:p>
            <a:endParaRPr lang="en-US" sz="2800" dirty="0" smtClean="0"/>
          </a:p>
          <a:p>
            <a:endParaRPr lang="en-US" dirty="0"/>
          </a:p>
        </p:txBody>
      </p:sp>
    </p:spTree>
    <p:extLst>
      <p:ext uri="{BB962C8B-B14F-4D97-AF65-F5344CB8AC3E}">
        <p14:creationId xmlns:p14="http://schemas.microsoft.com/office/powerpoint/2010/main" val="750585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505"/>
            <a:ext cx="10515600" cy="1325563"/>
          </a:xfrm>
        </p:spPr>
        <p:txBody>
          <a:bodyPr vert="horz" lIns="91440" tIns="45720" rIns="91440" bIns="45720" rtlCol="0" anchor="ctr">
            <a:normAutofit/>
          </a:bodyPr>
          <a:lstStyle/>
          <a:p>
            <a:pPr algn="ctr"/>
            <a:r>
              <a:rPr lang="en-US" b="1" dirty="0" smtClean="0">
                <a:solidFill>
                  <a:schemeClr val="accent6">
                    <a:lumMod val="75000"/>
                  </a:schemeClr>
                </a:solidFill>
              </a:rPr>
              <a:t>Breakout 3: Tough conversations</a:t>
            </a:r>
            <a:endParaRPr lang="en-US" b="1" dirty="0">
              <a:solidFill>
                <a:schemeClr val="accent6">
                  <a:lumMod val="75000"/>
                </a:schemeClr>
              </a:solidFill>
            </a:endParaRPr>
          </a:p>
        </p:txBody>
      </p:sp>
      <p:sp>
        <p:nvSpPr>
          <p:cNvPr id="3" name="Content Placeholder 2"/>
          <p:cNvSpPr>
            <a:spLocks noGrp="1"/>
          </p:cNvSpPr>
          <p:nvPr>
            <p:ph idx="1"/>
          </p:nvPr>
        </p:nvSpPr>
        <p:spPr>
          <a:xfrm>
            <a:off x="838200" y="1450068"/>
            <a:ext cx="10515600" cy="4351338"/>
          </a:xfrm>
        </p:spPr>
        <p:txBody>
          <a:bodyPr>
            <a:noAutofit/>
          </a:bodyPr>
          <a:lstStyle/>
          <a:p>
            <a:r>
              <a:rPr lang="en-US" sz="3200" dirty="0" smtClean="0"/>
              <a:t>The team leader will be the person who woke up the earliest this morning.</a:t>
            </a:r>
          </a:p>
          <a:p>
            <a:r>
              <a:rPr lang="en-US" sz="3200" dirty="0" smtClean="0"/>
              <a:t>In your group, take turns roleplaying some constructive criticism. Pretend you are a teacher and the person you are talking to is a students who clearly didn’t study enough before a test and got a low score. Give them the truth in a way that aligns some of the values we’ve discussed.</a:t>
            </a:r>
          </a:p>
          <a:p>
            <a:r>
              <a:rPr lang="en-US" sz="3200" dirty="0" smtClean="0"/>
              <a:t>Note – it may get boring to do the same scenario over and over…the team leader can change things up however </a:t>
            </a:r>
            <a:r>
              <a:rPr lang="en-US" sz="3200" smtClean="0"/>
              <a:t>they want.</a:t>
            </a:r>
            <a:endParaRPr lang="en-US" sz="3200" dirty="0" smtClean="0"/>
          </a:p>
        </p:txBody>
      </p:sp>
    </p:spTree>
    <p:extLst>
      <p:ext uri="{BB962C8B-B14F-4D97-AF65-F5344CB8AC3E}">
        <p14:creationId xmlns:p14="http://schemas.microsoft.com/office/powerpoint/2010/main" val="2435012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413"/>
            <a:ext cx="10515600" cy="1379386"/>
          </a:xfrm>
        </p:spPr>
        <p:txBody>
          <a:bodyPr vert="horz" lIns="91440" tIns="45720" rIns="91440" bIns="45720" rtlCol="0" anchor="ctr">
            <a:normAutofit/>
          </a:bodyPr>
          <a:lstStyle/>
          <a:p>
            <a:pPr algn="ctr"/>
            <a:r>
              <a:rPr lang="en-US" sz="4800" b="1" dirty="0" smtClean="0">
                <a:solidFill>
                  <a:schemeClr val="accent6">
                    <a:lumMod val="75000"/>
                  </a:schemeClr>
                </a:solidFill>
              </a:rPr>
              <a:t>Dealing with a very angry person</a:t>
            </a:r>
            <a:endParaRPr lang="en-US" sz="4800" b="1" dirty="0">
              <a:solidFill>
                <a:schemeClr val="accent6">
                  <a:lumMod val="75000"/>
                </a:schemeClr>
              </a:solidFill>
            </a:endParaRPr>
          </a:p>
        </p:txBody>
      </p:sp>
      <p:sp>
        <p:nvSpPr>
          <p:cNvPr id="3" name="Content Placeholder 2"/>
          <p:cNvSpPr>
            <a:spLocks noGrp="1"/>
          </p:cNvSpPr>
          <p:nvPr>
            <p:ph idx="1"/>
          </p:nvPr>
        </p:nvSpPr>
        <p:spPr>
          <a:xfrm>
            <a:off x="838200" y="1291586"/>
            <a:ext cx="10515600" cy="5038542"/>
          </a:xfrm>
        </p:spPr>
        <p:txBody>
          <a:bodyPr>
            <a:normAutofit lnSpcReduction="10000"/>
          </a:bodyPr>
          <a:lstStyle/>
          <a:p>
            <a:r>
              <a:rPr lang="en-US" dirty="0" smtClean="0"/>
              <a:t>Relax…it’s rarely personal, but it takes active work to not take it that way.</a:t>
            </a:r>
          </a:p>
          <a:p>
            <a:r>
              <a:rPr lang="en-US" dirty="0" smtClean="0"/>
              <a:t>Don’t get defensive, particularly if you have nothing to apologize for.  Explain your viewpoint and hear them out.</a:t>
            </a:r>
          </a:p>
          <a:p>
            <a:r>
              <a:rPr lang="en-US" dirty="0" smtClean="0"/>
              <a:t>Sometimes people just feel to feel heard (but aren’t graceful about it). Make sure you listen to the full grievance and confirm you have heard them by repeating back their concern. </a:t>
            </a:r>
          </a:p>
          <a:p>
            <a:r>
              <a:rPr lang="en-US" dirty="0" smtClean="0"/>
              <a:t>Some people just love to argue.  If you are in one of those conversations, anything you say will just give them something to argue against.</a:t>
            </a:r>
          </a:p>
          <a:p>
            <a:r>
              <a:rPr lang="en-US" dirty="0" smtClean="0"/>
              <a:t>Remember that when someone is angry, they are at their least logical. Trying to win an argument with a truly angry person or bringing them to your view in the moment often can’t happen.</a:t>
            </a:r>
          </a:p>
          <a:p>
            <a:pPr lvl="1"/>
            <a:endParaRPr lang="en-US" dirty="0" smtClean="0"/>
          </a:p>
          <a:p>
            <a:endParaRPr lang="en-US" dirty="0" smtClean="0"/>
          </a:p>
          <a:p>
            <a:endParaRPr lang="en-US" sz="2800" dirty="0" smtClean="0"/>
          </a:p>
          <a:p>
            <a:endParaRPr lang="en-US" dirty="0"/>
          </a:p>
        </p:txBody>
      </p:sp>
    </p:spTree>
    <p:extLst>
      <p:ext uri="{BB962C8B-B14F-4D97-AF65-F5344CB8AC3E}">
        <p14:creationId xmlns:p14="http://schemas.microsoft.com/office/powerpoint/2010/main" val="1599444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381"/>
            <a:ext cx="10515600" cy="924179"/>
          </a:xfrm>
        </p:spPr>
        <p:txBody>
          <a:bodyPr vert="horz" lIns="91440" tIns="45720" rIns="91440" bIns="45720" rtlCol="0" anchor="ctr">
            <a:normAutofit/>
          </a:bodyPr>
          <a:lstStyle/>
          <a:p>
            <a:pPr algn="ctr"/>
            <a:r>
              <a:rPr lang="en-US" sz="4800" b="1" dirty="0" smtClean="0">
                <a:solidFill>
                  <a:schemeClr val="accent6">
                    <a:lumMod val="75000"/>
                  </a:schemeClr>
                </a:solidFill>
              </a:rPr>
              <a:t>This week’s reflection activity</a:t>
            </a:r>
            <a:endParaRPr lang="en-US" sz="4800" b="1" dirty="0">
              <a:solidFill>
                <a:schemeClr val="accent6">
                  <a:lumMod val="75000"/>
                </a:schemeClr>
              </a:solidFill>
            </a:endParaRPr>
          </a:p>
        </p:txBody>
      </p:sp>
      <p:sp>
        <p:nvSpPr>
          <p:cNvPr id="3" name="Content Placeholder 2"/>
          <p:cNvSpPr>
            <a:spLocks noGrp="1"/>
          </p:cNvSpPr>
          <p:nvPr>
            <p:ph idx="1"/>
          </p:nvPr>
        </p:nvSpPr>
        <p:spPr>
          <a:xfrm>
            <a:off x="838200" y="1499616"/>
            <a:ext cx="10515600" cy="5303519"/>
          </a:xfrm>
        </p:spPr>
        <p:txBody>
          <a:bodyPr>
            <a:normAutofit lnSpcReduction="10000"/>
          </a:bodyPr>
          <a:lstStyle/>
          <a:p>
            <a:r>
              <a:rPr lang="en-US" dirty="0" smtClean="0"/>
              <a:t>This week I want you to give yourself some practice dealing with stressful conversations.</a:t>
            </a:r>
            <a:endParaRPr lang="en-US" dirty="0" smtClean="0"/>
          </a:p>
          <a:p>
            <a:r>
              <a:rPr lang="en-US" dirty="0" smtClean="0"/>
              <a:t>Imagine you are a business leader (select some specifics about the situation that suits your interests).  You are naming a new leader of a work group under your supervision and two current employees were up for the position. One of them seemed like a perfect fit, but the other person is frequently difficult with their coworkers and gets upset when people question them.  You know they will be upset to learn their coworker (who they don’t like) got the position over them.</a:t>
            </a:r>
          </a:p>
          <a:p>
            <a:r>
              <a:rPr lang="en-US" dirty="0" smtClean="0">
                <a:solidFill>
                  <a:srgbClr val="FF0000"/>
                </a:solidFill>
              </a:rPr>
              <a:t>How would you handle communicating to their employee that they did not get the promotion? Anticipate their reactions, objections, and complaints and game plan the discussion. Play through the interaction in your head. Even better: have someone else play the angry employee in a </a:t>
            </a:r>
            <a:r>
              <a:rPr lang="en-US" dirty="0" err="1" smtClean="0">
                <a:solidFill>
                  <a:srgbClr val="FF0000"/>
                </a:solidFill>
              </a:rPr>
              <a:t>roleplayed</a:t>
            </a:r>
            <a:r>
              <a:rPr lang="en-US" dirty="0" smtClean="0">
                <a:solidFill>
                  <a:srgbClr val="FF0000"/>
                </a:solidFill>
              </a:rPr>
              <a:t> conversation.</a:t>
            </a:r>
            <a:endParaRPr lang="en-US" dirty="0">
              <a:solidFill>
                <a:srgbClr val="FF0000"/>
              </a:solidFill>
            </a:endParaRPr>
          </a:p>
        </p:txBody>
      </p:sp>
    </p:spTree>
    <p:extLst>
      <p:ext uri="{BB962C8B-B14F-4D97-AF65-F5344CB8AC3E}">
        <p14:creationId xmlns:p14="http://schemas.microsoft.com/office/powerpoint/2010/main" val="815509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a:solidFill>
                  <a:schemeClr val="accent6">
                    <a:lumMod val="75000"/>
                  </a:schemeClr>
                </a:solidFill>
              </a:rPr>
              <a:t>Today’s Topic: </a:t>
            </a:r>
            <a:r>
              <a:rPr lang="en-US" b="1" dirty="0" smtClean="0">
                <a:solidFill>
                  <a:schemeClr val="accent6">
                    <a:lumMod val="75000"/>
                  </a:schemeClr>
                </a:solidFill>
              </a:rPr>
              <a:t>Interacting with People</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US" sz="4000" dirty="0" smtClean="0"/>
              <a:t>Major topics for today</a:t>
            </a:r>
          </a:p>
          <a:p>
            <a:pPr lvl="1"/>
            <a:r>
              <a:rPr lang="en-US" sz="3600" dirty="0" smtClean="0"/>
              <a:t>Brief Review from last week</a:t>
            </a:r>
            <a:endParaRPr lang="en-US" sz="3600" dirty="0" smtClean="0"/>
          </a:p>
          <a:p>
            <a:pPr lvl="1"/>
            <a:r>
              <a:rPr lang="en-US" sz="3600" dirty="0" smtClean="0"/>
              <a:t>Communication norms in a group</a:t>
            </a:r>
            <a:endParaRPr lang="en-US" sz="3600" dirty="0" smtClean="0"/>
          </a:p>
          <a:p>
            <a:pPr lvl="1"/>
            <a:r>
              <a:rPr lang="en-US" sz="3600" dirty="0" smtClean="0"/>
              <a:t>Seeking to understand and be understood</a:t>
            </a:r>
          </a:p>
          <a:p>
            <a:pPr lvl="1"/>
            <a:r>
              <a:rPr lang="en-US" sz="3600" dirty="0" smtClean="0"/>
              <a:t>Showing respect as a leader</a:t>
            </a:r>
          </a:p>
          <a:p>
            <a:pPr lvl="1"/>
            <a:r>
              <a:rPr lang="en-US" sz="3600" dirty="0" smtClean="0"/>
              <a:t>Aligning interests</a:t>
            </a:r>
          </a:p>
          <a:p>
            <a:pPr lvl="1"/>
            <a:r>
              <a:rPr lang="en-US" sz="3600" dirty="0"/>
              <a:t>Considering your audience</a:t>
            </a:r>
          </a:p>
          <a:p>
            <a:pPr lvl="1"/>
            <a:r>
              <a:rPr lang="en-US" sz="3600" dirty="0" smtClean="0"/>
              <a:t>Handling difficult conversations</a:t>
            </a:r>
          </a:p>
        </p:txBody>
      </p:sp>
    </p:spTree>
    <p:extLst>
      <p:ext uri="{BB962C8B-B14F-4D97-AF65-F5344CB8AC3E}">
        <p14:creationId xmlns:p14="http://schemas.microsoft.com/office/powerpoint/2010/main" val="292496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381"/>
            <a:ext cx="10515600" cy="924179"/>
          </a:xfrm>
        </p:spPr>
        <p:txBody>
          <a:bodyPr vert="horz" lIns="91440" tIns="45720" rIns="91440" bIns="45720" rtlCol="0" anchor="ctr">
            <a:normAutofit fontScale="90000"/>
          </a:bodyPr>
          <a:lstStyle/>
          <a:p>
            <a:pPr algn="ctr"/>
            <a:r>
              <a:rPr lang="en-US" sz="4800" b="1" dirty="0" smtClean="0">
                <a:solidFill>
                  <a:schemeClr val="accent6">
                    <a:lumMod val="75000"/>
                  </a:schemeClr>
                </a:solidFill>
              </a:rPr>
              <a:t>Breakout 1: Reviewing Last week’s Reflection </a:t>
            </a:r>
            <a:r>
              <a:rPr lang="en-US" sz="4800" b="1" dirty="0" smtClean="0">
                <a:solidFill>
                  <a:schemeClr val="accent6">
                    <a:lumMod val="75000"/>
                  </a:schemeClr>
                </a:solidFill>
              </a:rPr>
              <a:t>Activity</a:t>
            </a:r>
            <a:endParaRPr lang="en-US" sz="4800" b="1" dirty="0">
              <a:solidFill>
                <a:schemeClr val="accent6">
                  <a:lumMod val="75000"/>
                </a:schemeClr>
              </a:solidFill>
            </a:endParaRPr>
          </a:p>
        </p:txBody>
      </p:sp>
      <p:sp>
        <p:nvSpPr>
          <p:cNvPr id="3" name="Content Placeholder 2"/>
          <p:cNvSpPr>
            <a:spLocks noGrp="1"/>
          </p:cNvSpPr>
          <p:nvPr>
            <p:ph idx="1"/>
          </p:nvPr>
        </p:nvSpPr>
        <p:spPr>
          <a:xfrm>
            <a:off x="838200" y="1499616"/>
            <a:ext cx="10515600" cy="5303519"/>
          </a:xfrm>
        </p:spPr>
        <p:txBody>
          <a:bodyPr>
            <a:normAutofit lnSpcReduction="10000"/>
          </a:bodyPr>
          <a:lstStyle/>
          <a:p>
            <a:r>
              <a:rPr lang="en-US" i="1" dirty="0" smtClean="0"/>
              <a:t>Remember the activity:</a:t>
            </a:r>
            <a:endParaRPr lang="en-US" i="1" dirty="0" smtClean="0"/>
          </a:p>
          <a:p>
            <a:r>
              <a:rPr lang="en-US" dirty="0" smtClean="0"/>
              <a:t>You are in a group of peers (scouts, key club, youth group, </a:t>
            </a:r>
            <a:r>
              <a:rPr lang="en-US" dirty="0" err="1" smtClean="0"/>
              <a:t>etc</a:t>
            </a:r>
            <a:r>
              <a:rPr lang="en-US" dirty="0" smtClean="0"/>
              <a:t>) and the group needs to plan a fundraiser.  The group is supposed to collectively come up with a plan, and no one has been named to a formal leadership role in the discussion.  Using what we talked about today, reflect on what steps you could take to gain informal authority and demonstrate leadership in your group. What actions might undermine that effort?</a:t>
            </a:r>
          </a:p>
          <a:p>
            <a:r>
              <a:rPr lang="en-US" dirty="0" smtClean="0"/>
              <a:t>The team leader will be the person with the most people + pets in their home (anyone who was a team leader last week should step back and give someone else a chance this time).</a:t>
            </a:r>
          </a:p>
          <a:p>
            <a:r>
              <a:rPr lang="en-US" dirty="0" smtClean="0"/>
              <a:t>Discuss your thoughts on the activity from last week. No shaming of someone who had too much on their plate to complete the activity.</a:t>
            </a:r>
            <a:endParaRPr lang="en-US" dirty="0">
              <a:solidFill>
                <a:srgbClr val="FF0000"/>
              </a:solidFill>
            </a:endParaRPr>
          </a:p>
        </p:txBody>
      </p:sp>
    </p:spTree>
    <p:extLst>
      <p:ext uri="{BB962C8B-B14F-4D97-AF65-F5344CB8AC3E}">
        <p14:creationId xmlns:p14="http://schemas.microsoft.com/office/powerpoint/2010/main" val="581332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smtClean="0">
                <a:solidFill>
                  <a:schemeClr val="accent6">
                    <a:lumMod val="75000"/>
                  </a:schemeClr>
                </a:solidFill>
              </a:rPr>
              <a:t>Review of Last Week</a:t>
            </a:r>
            <a:endParaRPr lang="en-US" b="1" dirty="0">
              <a:solidFill>
                <a:schemeClr val="accent6">
                  <a:lumMod val="75000"/>
                </a:schemeClr>
              </a:solidFill>
            </a:endParaRPr>
          </a:p>
        </p:txBody>
      </p:sp>
      <p:sp>
        <p:nvSpPr>
          <p:cNvPr id="3" name="Content Placeholder 2"/>
          <p:cNvSpPr>
            <a:spLocks noGrp="1"/>
          </p:cNvSpPr>
          <p:nvPr>
            <p:ph idx="1"/>
          </p:nvPr>
        </p:nvSpPr>
        <p:spPr>
          <a:xfrm>
            <a:off x="838200" y="1508760"/>
            <a:ext cx="10515600" cy="5111495"/>
          </a:xfrm>
        </p:spPr>
        <p:txBody>
          <a:bodyPr>
            <a:normAutofit/>
          </a:bodyPr>
          <a:lstStyle/>
          <a:p>
            <a:r>
              <a:rPr lang="en-US" b="1" dirty="0" smtClean="0"/>
              <a:t>Leadership is the act of inspiring a group/organization and its individuals toward self-actualization</a:t>
            </a:r>
            <a:r>
              <a:rPr lang="en-US" b="1" dirty="0" smtClean="0"/>
              <a:t>.</a:t>
            </a:r>
          </a:p>
          <a:p>
            <a:r>
              <a:rPr lang="en-US" b="1" dirty="0" smtClean="0"/>
              <a:t>Formal vs Informal Authority</a:t>
            </a:r>
          </a:p>
          <a:p>
            <a:r>
              <a:rPr lang="en-US" b="1" dirty="0" smtClean="0"/>
              <a:t>Importance of authenticity</a:t>
            </a:r>
          </a:p>
          <a:p>
            <a:r>
              <a:rPr lang="en-US" b="1" dirty="0" smtClean="0"/>
              <a:t>Reading materials to consider</a:t>
            </a:r>
          </a:p>
          <a:p>
            <a:r>
              <a:rPr lang="en-US" b="1" dirty="0" smtClean="0"/>
              <a:t>Leadership worth following – establishing yourself as a leader</a:t>
            </a:r>
          </a:p>
          <a:p>
            <a:r>
              <a:rPr lang="en-US" b="1" dirty="0" smtClean="0"/>
              <a:t>What truly motivates people (feeling appreciated, important, and striving for excellence)</a:t>
            </a:r>
          </a:p>
          <a:p>
            <a:endParaRPr lang="en-US" b="1" dirty="0" smtClean="0"/>
          </a:p>
          <a:p>
            <a:endParaRPr lang="en-US" b="1" dirty="0" smtClean="0"/>
          </a:p>
        </p:txBody>
      </p:sp>
      <p:cxnSp>
        <p:nvCxnSpPr>
          <p:cNvPr id="5" name="Straight Connector 4"/>
          <p:cNvCxnSpPr/>
          <p:nvPr/>
        </p:nvCxnSpPr>
        <p:spPr>
          <a:xfrm>
            <a:off x="3719945" y="1856509"/>
            <a:ext cx="47798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4668982" y="1856509"/>
            <a:ext cx="116378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flipV="1">
            <a:off x="6283037" y="1856509"/>
            <a:ext cx="2784763" cy="6927"/>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a:off x="1274619" y="2202872"/>
            <a:ext cx="116378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3997036" y="2202872"/>
            <a:ext cx="257694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2871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smtClean="0">
                <a:solidFill>
                  <a:schemeClr val="accent6">
                    <a:lumMod val="75000"/>
                  </a:schemeClr>
                </a:solidFill>
              </a:rPr>
              <a:t>Communication Norms</a:t>
            </a:r>
            <a:endParaRPr lang="en-US" b="1" dirty="0">
              <a:solidFill>
                <a:schemeClr val="accent6">
                  <a:lumMod val="75000"/>
                </a:schemeClr>
              </a:solidFill>
            </a:endParaRPr>
          </a:p>
        </p:txBody>
      </p:sp>
      <p:sp>
        <p:nvSpPr>
          <p:cNvPr id="3" name="Content Placeholder 2"/>
          <p:cNvSpPr>
            <a:spLocks noGrp="1"/>
          </p:cNvSpPr>
          <p:nvPr>
            <p:ph idx="1"/>
          </p:nvPr>
        </p:nvSpPr>
        <p:spPr>
          <a:xfrm>
            <a:off x="838200" y="1825625"/>
            <a:ext cx="10515600" cy="4713968"/>
          </a:xfrm>
        </p:spPr>
        <p:txBody>
          <a:bodyPr>
            <a:normAutofit lnSpcReduction="10000"/>
          </a:bodyPr>
          <a:lstStyle/>
          <a:p>
            <a:r>
              <a:rPr lang="en-US" sz="3600" dirty="0" smtClean="0"/>
              <a:t>In a formal setting, it can be helpful to establish ‘norms’ for communication. You can set parameters for:</a:t>
            </a:r>
          </a:p>
          <a:p>
            <a:pPr lvl="1"/>
            <a:r>
              <a:rPr lang="en-US" sz="2800" dirty="0" smtClean="0"/>
              <a:t>Taking turns/speaking length</a:t>
            </a:r>
          </a:p>
          <a:p>
            <a:pPr lvl="1"/>
            <a:r>
              <a:rPr lang="en-US" sz="2800" dirty="0" smtClean="0"/>
              <a:t>How to deal with disagreement</a:t>
            </a:r>
          </a:p>
          <a:p>
            <a:pPr lvl="1"/>
            <a:r>
              <a:rPr lang="en-US" sz="2800" dirty="0" smtClean="0">
                <a:solidFill>
                  <a:srgbClr val="FF0000"/>
                </a:solidFill>
              </a:rPr>
              <a:t>Assuming good will from others</a:t>
            </a:r>
            <a:endParaRPr lang="en-US" sz="2800" dirty="0" smtClean="0"/>
          </a:p>
          <a:p>
            <a:pPr lvl="1"/>
            <a:r>
              <a:rPr lang="en-US" sz="2800" dirty="0" smtClean="0"/>
              <a:t>Respect for others</a:t>
            </a:r>
          </a:p>
          <a:p>
            <a:pPr lvl="1"/>
            <a:r>
              <a:rPr lang="en-US" sz="2800" dirty="0" smtClean="0"/>
              <a:t>Welcoming different opinions</a:t>
            </a:r>
          </a:p>
          <a:p>
            <a:r>
              <a:rPr lang="en-US" sz="3200" dirty="0" smtClean="0"/>
              <a:t>Use this as an opportunity to demonstrate your values and the values you want for the organization</a:t>
            </a:r>
          </a:p>
          <a:p>
            <a:pPr lvl="1"/>
            <a:endParaRPr lang="en-US" sz="2800" dirty="0"/>
          </a:p>
        </p:txBody>
      </p:sp>
    </p:spTree>
    <p:extLst>
      <p:ext uri="{BB962C8B-B14F-4D97-AF65-F5344CB8AC3E}">
        <p14:creationId xmlns:p14="http://schemas.microsoft.com/office/powerpoint/2010/main" val="2449118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505"/>
            <a:ext cx="10515600" cy="1325563"/>
          </a:xfrm>
        </p:spPr>
        <p:txBody>
          <a:bodyPr vert="horz" lIns="91440" tIns="45720" rIns="91440" bIns="45720" rtlCol="0" anchor="ctr">
            <a:normAutofit/>
          </a:bodyPr>
          <a:lstStyle/>
          <a:p>
            <a:pPr algn="ctr"/>
            <a:r>
              <a:rPr lang="en-US" b="1" dirty="0" smtClean="0">
                <a:solidFill>
                  <a:schemeClr val="accent6">
                    <a:lumMod val="75000"/>
                  </a:schemeClr>
                </a:solidFill>
              </a:rPr>
              <a:t>Breakout 2: Handling Communication Issues in a Meeting</a:t>
            </a:r>
            <a:endParaRPr lang="en-US" b="1" dirty="0">
              <a:solidFill>
                <a:schemeClr val="accent6">
                  <a:lumMod val="75000"/>
                </a:schemeClr>
              </a:solidFill>
            </a:endParaRPr>
          </a:p>
        </p:txBody>
      </p:sp>
      <p:sp>
        <p:nvSpPr>
          <p:cNvPr id="3" name="Content Placeholder 2"/>
          <p:cNvSpPr>
            <a:spLocks noGrp="1"/>
          </p:cNvSpPr>
          <p:nvPr>
            <p:ph idx="1"/>
          </p:nvPr>
        </p:nvSpPr>
        <p:spPr>
          <a:xfrm>
            <a:off x="838200" y="1450068"/>
            <a:ext cx="10515600" cy="4351338"/>
          </a:xfrm>
        </p:spPr>
        <p:txBody>
          <a:bodyPr>
            <a:noAutofit/>
          </a:bodyPr>
          <a:lstStyle/>
          <a:p>
            <a:r>
              <a:rPr lang="en-US" sz="3200" dirty="0" smtClean="0"/>
              <a:t>The team leader will be the person born the furthest from Roanoke.</a:t>
            </a:r>
          </a:p>
          <a:p>
            <a:r>
              <a:rPr lang="en-US" sz="3200" dirty="0" smtClean="0"/>
              <a:t>Imagine that during meetings, someone in your organization always seems to dominate conversation and spends considerable time explaining every thought that comes into their head. They aren’t overly rude, but it is becoming an issue. Why might it be important to address this?  How could you handle it?</a:t>
            </a:r>
          </a:p>
          <a:p>
            <a:r>
              <a:rPr lang="en-US" sz="3200" dirty="0" smtClean="0"/>
              <a:t>Take 5 minutes on this discussion.</a:t>
            </a:r>
            <a:endParaRPr lang="en-US" sz="3200" dirty="0"/>
          </a:p>
        </p:txBody>
      </p:sp>
    </p:spTree>
    <p:extLst>
      <p:ext uri="{BB962C8B-B14F-4D97-AF65-F5344CB8AC3E}">
        <p14:creationId xmlns:p14="http://schemas.microsoft.com/office/powerpoint/2010/main" val="638203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1273" y="191944"/>
            <a:ext cx="10515600" cy="1325563"/>
          </a:xfrm>
        </p:spPr>
        <p:txBody>
          <a:bodyPr vert="horz" lIns="91440" tIns="45720" rIns="91440" bIns="45720" rtlCol="0" anchor="ctr">
            <a:normAutofit/>
          </a:bodyPr>
          <a:lstStyle/>
          <a:p>
            <a:pPr algn="ctr"/>
            <a:r>
              <a:rPr lang="en-US" b="1" dirty="0" smtClean="0">
                <a:solidFill>
                  <a:schemeClr val="accent6">
                    <a:lumMod val="75000"/>
                  </a:schemeClr>
                </a:solidFill>
              </a:rPr>
              <a:t>Seek to Understand and Be </a:t>
            </a:r>
            <a:r>
              <a:rPr lang="en-US" b="1" dirty="0">
                <a:solidFill>
                  <a:schemeClr val="accent6">
                    <a:lumMod val="75000"/>
                  </a:schemeClr>
                </a:solidFill>
              </a:rPr>
              <a:t>U</a:t>
            </a:r>
            <a:r>
              <a:rPr lang="en-US" b="1" dirty="0" smtClean="0">
                <a:solidFill>
                  <a:schemeClr val="accent6">
                    <a:lumMod val="75000"/>
                  </a:schemeClr>
                </a:solidFill>
              </a:rPr>
              <a:t>nderstood</a:t>
            </a:r>
            <a:endParaRPr lang="en-US" b="1" dirty="0">
              <a:solidFill>
                <a:schemeClr val="accent6">
                  <a:lumMod val="75000"/>
                </a:schemeClr>
              </a:solidFill>
            </a:endParaRPr>
          </a:p>
        </p:txBody>
      </p:sp>
      <p:sp>
        <p:nvSpPr>
          <p:cNvPr id="3" name="Content Placeholder 2"/>
          <p:cNvSpPr>
            <a:spLocks noGrp="1"/>
          </p:cNvSpPr>
          <p:nvPr>
            <p:ph idx="1"/>
          </p:nvPr>
        </p:nvSpPr>
        <p:spPr>
          <a:xfrm>
            <a:off x="228600" y="1426464"/>
            <a:ext cx="11567160" cy="5257799"/>
          </a:xfrm>
        </p:spPr>
        <p:txBody>
          <a:bodyPr>
            <a:normAutofit/>
          </a:bodyPr>
          <a:lstStyle/>
          <a:p>
            <a:r>
              <a:rPr lang="en-US" dirty="0" smtClean="0"/>
              <a:t>This is one of the habits that Stephen Covey discusses in his excellent book, “Seven Habits of Highly Effective People” (I should have put that on your list to consider reading!). Consider this statement on multiple levels…</a:t>
            </a:r>
          </a:p>
          <a:p>
            <a:r>
              <a:rPr lang="en-US" dirty="0" smtClean="0"/>
              <a:t>Remember the importance that people place on feeling understood and valued by others.</a:t>
            </a:r>
          </a:p>
          <a:p>
            <a:r>
              <a:rPr lang="en-US" dirty="0" smtClean="0"/>
              <a:t>This is a philosophy you should bring to every conversation (personal and professional).</a:t>
            </a:r>
          </a:p>
          <a:p>
            <a:r>
              <a:rPr lang="en-US" dirty="0" smtClean="0"/>
              <a:t>As the leader, it is also important that folks in the organization understand you and your intentions.</a:t>
            </a:r>
          </a:p>
          <a:p>
            <a:pPr lvl="1"/>
            <a:r>
              <a:rPr lang="en-US" dirty="0" smtClean="0"/>
              <a:t>Don’t use that as an excuse to blather on about yourself.</a:t>
            </a:r>
          </a:p>
          <a:p>
            <a:r>
              <a:rPr lang="en-US" b="1" dirty="0" smtClean="0"/>
              <a:t>It can be VERY important for people to understand the intention behind your actions.</a:t>
            </a:r>
            <a:endParaRPr lang="en-US" b="1" dirty="0" smtClean="0"/>
          </a:p>
        </p:txBody>
      </p:sp>
    </p:spTree>
    <p:extLst>
      <p:ext uri="{BB962C8B-B14F-4D97-AF65-F5344CB8AC3E}">
        <p14:creationId xmlns:p14="http://schemas.microsoft.com/office/powerpoint/2010/main" val="18528588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accent6">
                    <a:lumMod val="75000"/>
                  </a:schemeClr>
                </a:solidFill>
              </a:rPr>
              <a:t>Important Note</a:t>
            </a:r>
            <a:endParaRPr lang="en-US" sz="4800" b="1" dirty="0">
              <a:solidFill>
                <a:schemeClr val="accent6">
                  <a:lumMod val="75000"/>
                </a:schemeClr>
              </a:solidFill>
            </a:endParaRPr>
          </a:p>
        </p:txBody>
      </p:sp>
      <p:sp>
        <p:nvSpPr>
          <p:cNvPr id="3" name="Content Placeholder 2"/>
          <p:cNvSpPr>
            <a:spLocks noGrp="1"/>
          </p:cNvSpPr>
          <p:nvPr>
            <p:ph idx="1"/>
          </p:nvPr>
        </p:nvSpPr>
        <p:spPr/>
        <p:txBody>
          <a:bodyPr/>
          <a:lstStyle/>
          <a:p>
            <a:r>
              <a:rPr lang="en-US" sz="3200" dirty="0" smtClean="0"/>
              <a:t>These tips (and all others I give) are NOT ways to manipulate people or exploit psychology tricks.</a:t>
            </a:r>
          </a:p>
          <a:p>
            <a:r>
              <a:rPr lang="en-US" sz="3200" dirty="0" smtClean="0"/>
              <a:t>If you ensure you always come from a place of truly wanting to help the individual and the organizing succeed, then you will be employing methods to help people become effective in a positive way.</a:t>
            </a:r>
            <a:endParaRPr lang="en-US" sz="2800" dirty="0" smtClean="0"/>
          </a:p>
          <a:p>
            <a:pPr marL="0" indent="0">
              <a:buNone/>
            </a:pPr>
            <a:endParaRPr lang="en-US" sz="3200" dirty="0"/>
          </a:p>
        </p:txBody>
      </p:sp>
    </p:spTree>
    <p:extLst>
      <p:ext uri="{BB962C8B-B14F-4D97-AF65-F5344CB8AC3E}">
        <p14:creationId xmlns:p14="http://schemas.microsoft.com/office/powerpoint/2010/main" val="1054305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smtClean="0">
                <a:solidFill>
                  <a:schemeClr val="accent6">
                    <a:lumMod val="75000"/>
                  </a:schemeClr>
                </a:solidFill>
              </a:rPr>
              <a:t>Showing Respect as the Leader</a:t>
            </a:r>
            <a:endParaRPr lang="en-US" b="1" dirty="0">
              <a:solidFill>
                <a:schemeClr val="accent6">
                  <a:lumMod val="75000"/>
                </a:schemeClr>
              </a:solidFill>
            </a:endParaRPr>
          </a:p>
        </p:txBody>
      </p:sp>
      <p:sp>
        <p:nvSpPr>
          <p:cNvPr id="3" name="Content Placeholder 2"/>
          <p:cNvSpPr>
            <a:spLocks noGrp="1"/>
          </p:cNvSpPr>
          <p:nvPr>
            <p:ph idx="1"/>
          </p:nvPr>
        </p:nvSpPr>
        <p:spPr>
          <a:xfrm>
            <a:off x="438912" y="1825624"/>
            <a:ext cx="11393424" cy="4886071"/>
          </a:xfrm>
        </p:spPr>
        <p:txBody>
          <a:bodyPr>
            <a:normAutofit fontScale="92500" lnSpcReduction="10000"/>
          </a:bodyPr>
          <a:lstStyle/>
          <a:p>
            <a:r>
              <a:rPr lang="en-US" dirty="0" smtClean="0"/>
              <a:t>You would be amazed how much people care about what you think of them.  Let me tell you a story from my first formal professional leadership role…</a:t>
            </a:r>
          </a:p>
          <a:p>
            <a:r>
              <a:rPr lang="en-US" dirty="0" smtClean="0"/>
              <a:t>This topic can be thought of in two ways: demonstrate that you value them and recognize quality work. </a:t>
            </a:r>
          </a:p>
          <a:p>
            <a:r>
              <a:rPr lang="en-US" dirty="0" smtClean="0"/>
              <a:t>Never miss a chance to give someone a positive word if you can do so honestly.</a:t>
            </a:r>
          </a:p>
          <a:p>
            <a:r>
              <a:rPr lang="en-US" dirty="0" smtClean="0"/>
              <a:t>Showing respect isn’t the same thing as empty praise. Most people see through flattery and it cheapens the value of your words.</a:t>
            </a:r>
          </a:p>
          <a:p>
            <a:pPr lvl="1"/>
            <a:r>
              <a:rPr lang="en-US" dirty="0" smtClean="0"/>
              <a:t>Be specific</a:t>
            </a:r>
          </a:p>
          <a:p>
            <a:pPr lvl="1"/>
            <a:r>
              <a:rPr lang="en-US" dirty="0" smtClean="0"/>
              <a:t>Look for deeper observations and try to create a narrative of how that fits into other things they have done – it will show you are really paying attention</a:t>
            </a:r>
          </a:p>
          <a:p>
            <a:pPr lvl="1"/>
            <a:r>
              <a:rPr lang="en-US" dirty="0" smtClean="0"/>
              <a:t>Only praise traits/actions that you want to encourage in the future</a:t>
            </a:r>
          </a:p>
          <a:p>
            <a:r>
              <a:rPr lang="en-US" dirty="0" smtClean="0"/>
              <a:t>Everyone needs to have some fun – make sure others have opportunities to enjoy themselves…particularly at crucial times. </a:t>
            </a:r>
          </a:p>
        </p:txBody>
      </p:sp>
    </p:spTree>
    <p:extLst>
      <p:ext uri="{BB962C8B-B14F-4D97-AF65-F5344CB8AC3E}">
        <p14:creationId xmlns:p14="http://schemas.microsoft.com/office/powerpoint/2010/main" val="3955093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4C1AF0EBAC74489EA5B98B975A9E8D" ma:contentTypeVersion="13" ma:contentTypeDescription="Create a new document." ma:contentTypeScope="" ma:versionID="27febc05d2c99098243f1dc8736df8ce">
  <xsd:schema xmlns:xsd="http://www.w3.org/2001/XMLSchema" xmlns:xs="http://www.w3.org/2001/XMLSchema" xmlns:p="http://schemas.microsoft.com/office/2006/metadata/properties" xmlns:ns3="abfdd10f-ee70-4a94-b770-add6805f217b" xmlns:ns4="b5df1624-255b-47d6-86e8-c31272d79127" targetNamespace="http://schemas.microsoft.com/office/2006/metadata/properties" ma:root="true" ma:fieldsID="f6f1594d54dca25850a751db17c10d60" ns3:_="" ns4:_="">
    <xsd:import namespace="abfdd10f-ee70-4a94-b770-add6805f217b"/>
    <xsd:import namespace="b5df1624-255b-47d6-86e8-c31272d79127"/>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dd10f-ee70-4a94-b770-add6805f217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df1624-255b-47d6-86e8-c31272d7912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63D427-FE45-43C3-9A41-9C5BDFE137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fdd10f-ee70-4a94-b770-add6805f217b"/>
    <ds:schemaRef ds:uri="b5df1624-255b-47d6-86e8-c31272d79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9AB9C2-1611-464F-8C98-5DF6A9D90664}">
  <ds:schemaRefs>
    <ds:schemaRef ds:uri="http://schemas.microsoft.com/sharepoint/v3/contenttype/forms"/>
  </ds:schemaRefs>
</ds:datastoreItem>
</file>

<file path=customXml/itemProps3.xml><?xml version="1.0" encoding="utf-8"?>
<ds:datastoreItem xmlns:ds="http://schemas.openxmlformats.org/officeDocument/2006/customXml" ds:itemID="{35BE19C3-B026-4F2B-9471-D6B13E7E4F68}">
  <ds:schemaRefs>
    <ds:schemaRef ds:uri="http://purl.org/dc/terms/"/>
    <ds:schemaRef ds:uri="http://schemas.microsoft.com/office/2006/metadata/properties"/>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infopath/2007/PartnerControls"/>
    <ds:schemaRef ds:uri="b5df1624-255b-47d6-86e8-c31272d79127"/>
    <ds:schemaRef ds:uri="abfdd10f-ee70-4a94-b770-add6805f217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230</TotalTime>
  <Words>1697</Words>
  <Application>Microsoft Office PowerPoint</Application>
  <PresentationFormat>Widescreen</PresentationFormat>
  <Paragraphs>102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RVGS Summer Leadership Institute</vt:lpstr>
      <vt:lpstr>Today’s Topic: Interacting with People</vt:lpstr>
      <vt:lpstr>Breakout 1: Reviewing Last week’s Reflection Activity</vt:lpstr>
      <vt:lpstr>Review of Last Week</vt:lpstr>
      <vt:lpstr>Communication Norms</vt:lpstr>
      <vt:lpstr>Breakout 2: Handling Communication Issues in a Meeting</vt:lpstr>
      <vt:lpstr>Seek to Understand and Be Understood</vt:lpstr>
      <vt:lpstr>Important Note</vt:lpstr>
      <vt:lpstr>Showing Respect as the Leader</vt:lpstr>
      <vt:lpstr>An important note about complimenting people…</vt:lpstr>
      <vt:lpstr>Aligning Interest</vt:lpstr>
      <vt:lpstr>Considering your audience</vt:lpstr>
      <vt:lpstr>Handling Difficult Conversations</vt:lpstr>
      <vt:lpstr>Telling someone what they don’t want to hear…</vt:lpstr>
      <vt:lpstr>Breakout 3: Tough conversations</vt:lpstr>
      <vt:lpstr>Dealing with a very angry person</vt:lpstr>
      <vt:lpstr>This week’s reflection 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RVGS Summer Leadership Institute</dc:title>
  <dc:creator>Mark A. Levy</dc:creator>
  <cp:lastModifiedBy>Mark A. Levy</cp:lastModifiedBy>
  <cp:revision>29</cp:revision>
  <dcterms:created xsi:type="dcterms:W3CDTF">2020-06-01T05:34:07Z</dcterms:created>
  <dcterms:modified xsi:type="dcterms:W3CDTF">2020-06-16T06:29:38Z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0x010100B74C1AF0EBAC74489EA5B98B975A9E8D</vt:lpwstr>
  </property>
</Properties>
</file>