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2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60" r:id="rId4"/>
    <p:sldId id="262" r:id="rId5"/>
    <p:sldId id="264" r:id="rId6"/>
    <p:sldId id="263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8C0019"/>
    <a:srgbClr val="6B6970"/>
    <a:srgbClr val="7F0000"/>
    <a:srgbClr val="3C0023"/>
    <a:srgbClr val="6E6E6E"/>
    <a:srgbClr val="FC0128"/>
    <a:srgbClr val="919191"/>
    <a:srgbClr val="676767"/>
    <a:srgbClr val="BD00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71" autoAdjust="0"/>
    <p:restoredTop sz="94660"/>
  </p:normalViewPr>
  <p:slideViewPr>
    <p:cSldViewPr>
      <p:cViewPr varScale="1">
        <p:scale>
          <a:sx n="95" d="100"/>
          <a:sy n="95" d="100"/>
        </p:scale>
        <p:origin x="9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1698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07" tIns="45295" rIns="92207" bIns="45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3178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>
              <a:latin typeface="Times New Roman" pitchFamily="-110" charset="0"/>
            </a:endParaRPr>
          </a:p>
        </p:txBody>
      </p:sp>
      <p:sp>
        <p:nvSpPr>
          <p:cNvPr id="675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855427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76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9344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177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8383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41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969401"/>
      </p:ext>
    </p:extLst>
  </p:cSld>
  <p:clrMapOvr>
    <a:masterClrMapping/>
  </p:clrMapOvr>
  <p:transition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21688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23671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874862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476092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255250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338913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281735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39834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704528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14000"/>
            <a:lum/>
          </a:blip>
          <a:srcRect/>
          <a:stretch>
            <a:fillRect l="14000" t="-5000" r="28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931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7" r:id="rId15"/>
    <p:sldLayoutId id="2147483888" r:id="rId16"/>
  </p:sldLayoutIdLst>
  <p:transition>
    <p:zoom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895600"/>
            <a:ext cx="6400800" cy="1447800"/>
          </a:xfrm>
        </p:spPr>
        <p:txBody>
          <a:bodyPr>
            <a:normAutofit/>
          </a:bodyPr>
          <a:lstStyle/>
          <a:p>
            <a:pPr marL="338138" indent="-338138" algn="ctr">
              <a:buFont typeface="Monotype Sorts" pitchFamily="2" charset="2"/>
              <a:buNone/>
              <a:defRPr/>
            </a:pPr>
            <a:r>
              <a:rPr lang="en-US" sz="3900" b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Goal-Setting</a:t>
            </a:r>
            <a:endParaRPr lang="en-US" sz="3900" b="1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338138" indent="-338138" algn="l">
              <a:buFont typeface="Monotype Sorts" pitchFamily="2" charset="2"/>
              <a:buNone/>
              <a:defRPr/>
            </a:pPr>
            <a:endParaRPr lang="en-US" sz="35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" name="Picture 3" descr="RVGS Determined Logo - sta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85800"/>
            <a:ext cx="5257800" cy="175387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1447800" y="4495800"/>
            <a:ext cx="6400800" cy="1447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8138" indent="-338138" algn="l">
              <a:buFont typeface="Monotype Sorts" pitchFamily="2" charset="2"/>
              <a:buNone/>
              <a:defRPr/>
            </a:pPr>
            <a:endParaRPr lang="en-US" sz="3900" b="1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338138" indent="-338138" algn="l">
              <a:buFont typeface="Monotype Sorts" pitchFamily="2" charset="2"/>
              <a:buNone/>
              <a:defRPr/>
            </a:pPr>
            <a:endParaRPr lang="en-US" sz="35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295400"/>
            <a:ext cx="7315200" cy="1320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219200"/>
            <a:ext cx="6237623" cy="5431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Before we actually work on </a:t>
            </a:r>
            <a:r>
              <a:rPr lang="en-US" sz="2000" dirty="0" smtClean="0">
                <a:solidFill>
                  <a:srgbClr val="FF0000"/>
                </a:solidFill>
              </a:rPr>
              <a:t>goal-setting, </a:t>
            </a:r>
            <a:r>
              <a:rPr lang="en-US" sz="2000" dirty="0">
                <a:solidFill>
                  <a:srgbClr val="FF0000"/>
                </a:solidFill>
              </a:rPr>
              <a:t>let’s discuss important considerations in setting productive goals.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One common way </a:t>
            </a:r>
            <a:r>
              <a:rPr lang="en-US" sz="2000" dirty="0"/>
              <a:t>to approach Goal setting is to use the SMART goal </a:t>
            </a:r>
            <a:r>
              <a:rPr lang="en-US" sz="2000" dirty="0" smtClean="0"/>
              <a:t>method. That </a:t>
            </a:r>
            <a:r>
              <a:rPr lang="en-US" sz="2000" dirty="0"/>
              <a:t>means </a:t>
            </a:r>
            <a:r>
              <a:rPr lang="en-US" sz="2000" dirty="0" smtClean="0"/>
              <a:t>making sure your </a:t>
            </a:r>
            <a:r>
              <a:rPr lang="en-US" sz="2000" dirty="0"/>
              <a:t>goals </a:t>
            </a:r>
            <a:r>
              <a:rPr lang="en-US" sz="2000" dirty="0" smtClean="0"/>
              <a:t>are: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S</a:t>
            </a:r>
            <a:r>
              <a:rPr lang="en-US" sz="2000" b="1" dirty="0" smtClean="0"/>
              <a:t>pecific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M</a:t>
            </a:r>
            <a:r>
              <a:rPr lang="en-US" sz="2000" b="1" dirty="0" smtClean="0"/>
              <a:t>easureable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A</a:t>
            </a:r>
            <a:r>
              <a:rPr lang="en-US" sz="2000" b="1" dirty="0" smtClean="0"/>
              <a:t>ttainable/Attractive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R</a:t>
            </a:r>
            <a:r>
              <a:rPr lang="en-US" sz="2000" b="1" dirty="0" smtClean="0"/>
              <a:t>ealistic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T</a:t>
            </a:r>
            <a:r>
              <a:rPr lang="en-US" sz="2000" b="1" dirty="0" smtClean="0"/>
              <a:t>ime bound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4400" dirty="0"/>
          </a:p>
        </p:txBody>
      </p:sp>
      <p:pic>
        <p:nvPicPr>
          <p:cNvPr id="4" name="Picture 3" descr="RVGS Determined Logo - star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5836"/>
            <a:ext cx="2895600" cy="914400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59930971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76200"/>
            <a:ext cx="6347713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Goals vs Action Steps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7079675" cy="58674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We can think of </a:t>
            </a:r>
            <a:r>
              <a:rPr lang="en-US" sz="2000" b="1" dirty="0" smtClean="0">
                <a:solidFill>
                  <a:schemeClr val="tx1"/>
                </a:solidFill>
              </a:rPr>
              <a:t>goals </a:t>
            </a:r>
            <a:r>
              <a:rPr lang="en-US" sz="2000" dirty="0" smtClean="0">
                <a:solidFill>
                  <a:schemeClr val="tx1"/>
                </a:solidFill>
              </a:rPr>
              <a:t>as big picture intentions that you work toward over an extended period of time. Good goals: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focus </a:t>
            </a:r>
            <a:r>
              <a:rPr lang="en-US" sz="2000" dirty="0">
                <a:solidFill>
                  <a:schemeClr val="tx1"/>
                </a:solidFill>
              </a:rPr>
              <a:t>on growth </a:t>
            </a:r>
            <a:r>
              <a:rPr lang="en-US" sz="2000" dirty="0" smtClean="0">
                <a:solidFill>
                  <a:schemeClr val="tx1"/>
                </a:solidFill>
              </a:rPr>
              <a:t>and improvement (not tasks you would do without setting the goal)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are within </a:t>
            </a:r>
            <a:r>
              <a:rPr lang="en-US" sz="2000" dirty="0">
                <a:solidFill>
                  <a:schemeClr val="tx1"/>
                </a:solidFill>
              </a:rPr>
              <a:t>your </a:t>
            </a:r>
            <a:r>
              <a:rPr lang="en-US" sz="2000" dirty="0" smtClean="0">
                <a:solidFill>
                  <a:schemeClr val="tx1"/>
                </a:solidFill>
              </a:rPr>
              <a:t>control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are broad </a:t>
            </a:r>
            <a:r>
              <a:rPr lang="en-US" sz="2000" dirty="0">
                <a:solidFill>
                  <a:schemeClr val="tx1"/>
                </a:solidFill>
              </a:rPr>
              <a:t>enough that they would take sustained effort and would require several action steps to complete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We can also refer to </a:t>
            </a:r>
            <a:r>
              <a:rPr lang="en-US" sz="2000" b="1" dirty="0" smtClean="0">
                <a:solidFill>
                  <a:schemeClr val="tx1"/>
                </a:solidFill>
              </a:rPr>
              <a:t>action steps</a:t>
            </a:r>
            <a:r>
              <a:rPr lang="en-US" sz="2000" dirty="0" smtClean="0">
                <a:solidFill>
                  <a:schemeClr val="tx1"/>
                </a:solidFill>
              </a:rPr>
              <a:t>, which are the specific habits/behaviors that you use to get closer to your larger goals.  Good action steps: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a</a:t>
            </a:r>
            <a:r>
              <a:rPr lang="en-US" sz="2000" dirty="0" smtClean="0">
                <a:solidFill>
                  <a:schemeClr val="tx1"/>
                </a:solidFill>
              </a:rPr>
              <a:t>re something you do daily/multiple times a week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a</a:t>
            </a:r>
            <a:r>
              <a:rPr lang="en-US" sz="2000" dirty="0" smtClean="0">
                <a:solidFill>
                  <a:schemeClr val="tx1"/>
                </a:solidFill>
              </a:rPr>
              <a:t>re measureable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m</a:t>
            </a:r>
            <a:r>
              <a:rPr lang="en-US" sz="2000" dirty="0" smtClean="0">
                <a:solidFill>
                  <a:schemeClr val="tx1"/>
                </a:solidFill>
              </a:rPr>
              <a:t>ove you closer to your goals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297605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0"/>
            <a:ext cx="2895851" cy="9144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1219200"/>
            <a:ext cx="66294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Each student will receive a green goal-setting worksheet</a:t>
            </a:r>
          </a:p>
          <a:p>
            <a:endParaRPr lang="en-US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The sheet will assist you in developing a goal and creating action steps to support your goal.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i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i="1" dirty="0" smtClean="0"/>
              <a:t>Note that some aspects of the SMART method may apply to your action steps instead of the overall goal. Ex- it could be ok to have a goal that’s not easily measured if your action steps are.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i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Let’s check out an example…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407286672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14400"/>
            <a:ext cx="8382000" cy="4903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Goal:	 </a:t>
            </a:r>
            <a:r>
              <a:rPr lang="en-US" sz="2000" dirty="0">
                <a:solidFill>
                  <a:srgbClr val="00000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 increase my quiz and test </a:t>
            </a:r>
            <a:r>
              <a:rPr lang="en-US" sz="2000" dirty="0" smtClean="0">
                <a:solidFill>
                  <a:srgbClr val="00000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scores in my two hardest classes </a:t>
            </a:r>
            <a:r>
              <a:rPr lang="en-US" sz="2000" dirty="0">
                <a:solidFill>
                  <a:srgbClr val="00000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by </a:t>
            </a:r>
            <a:r>
              <a:rPr lang="en-US" sz="2000" dirty="0" smtClean="0">
                <a:solidFill>
                  <a:srgbClr val="00000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	improving </a:t>
            </a:r>
            <a:r>
              <a:rPr lang="en-US" sz="2000" dirty="0">
                <a:solidFill>
                  <a:srgbClr val="00000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my study habits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marR="0" indent="-8001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Step:  </a:t>
            </a:r>
            <a:r>
              <a:rPr lang="en-US" sz="2000" dirty="0">
                <a:solidFill>
                  <a:srgbClr val="00000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Review my list of best study strategies before starting on study/work </a:t>
            </a:r>
            <a:r>
              <a:rPr lang="en-US" sz="2000" u="sng" dirty="0">
                <a:solidFill>
                  <a:srgbClr val="00000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each night</a:t>
            </a:r>
            <a:endParaRPr lang="en-US" sz="16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14450" marR="0" indent="-85725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Step:  </a:t>
            </a:r>
            <a:r>
              <a:rPr lang="en-US" sz="2000" dirty="0">
                <a:solidFill>
                  <a:srgbClr val="00000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Practice self-assessment by ranking how well I think I understood </a:t>
            </a:r>
            <a:r>
              <a:rPr lang="en-US" sz="2000" dirty="0" smtClean="0">
                <a:solidFill>
                  <a:srgbClr val="00000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information in my </a:t>
            </a:r>
            <a:r>
              <a:rPr lang="en-US" sz="2000" dirty="0" err="1" smtClean="0">
                <a:solidFill>
                  <a:srgbClr val="00000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hw</a:t>
            </a:r>
            <a:r>
              <a:rPr lang="en-US" sz="2000" dirty="0" smtClean="0">
                <a:solidFill>
                  <a:srgbClr val="00000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/study </a:t>
            </a:r>
            <a:r>
              <a:rPr lang="en-US" sz="2000" u="sng" dirty="0" smtClean="0">
                <a:solidFill>
                  <a:srgbClr val="00000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each night</a:t>
            </a:r>
            <a:r>
              <a:rPr lang="en-US" sz="2000" dirty="0" smtClean="0">
                <a:solidFill>
                  <a:srgbClr val="00000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000" dirty="0">
                <a:solidFill>
                  <a:srgbClr val="00000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compare to quiz/test grade to see if I “know what I think I know”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indent="-9144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Step: </a:t>
            </a:r>
            <a:r>
              <a:rPr lang="en-US" sz="2000" u="sng" dirty="0" smtClean="0">
                <a:solidFill>
                  <a:srgbClr val="00000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Three </a:t>
            </a:r>
            <a:r>
              <a:rPr lang="en-US" sz="2000" u="sng" dirty="0">
                <a:solidFill>
                  <a:srgbClr val="00000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times per week</a:t>
            </a:r>
            <a:r>
              <a:rPr lang="en-US" sz="2000" dirty="0" smtClean="0">
                <a:solidFill>
                  <a:srgbClr val="00000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rgbClr val="00000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will spend </a:t>
            </a:r>
            <a:r>
              <a:rPr lang="en-US" sz="2000" dirty="0" smtClean="0">
                <a:solidFill>
                  <a:srgbClr val="00000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 additional 15 </a:t>
            </a:r>
            <a:r>
              <a:rPr lang="en-US" sz="2000" dirty="0">
                <a:solidFill>
                  <a:srgbClr val="00000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min studying material from earlier in the unit to stay </a:t>
            </a:r>
            <a:r>
              <a:rPr lang="en-US" sz="2000" dirty="0" smtClean="0">
                <a:solidFill>
                  <a:srgbClr val="000000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fresh. 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361994005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0"/>
            <a:ext cx="2895851" cy="9144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219200"/>
            <a:ext cx="682002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i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You can certainly use this approach to develop goals in various areas of your life, but in this activity </a:t>
            </a:r>
            <a:r>
              <a:rPr lang="en-US" sz="2000" b="1" dirty="0" smtClean="0"/>
              <a:t>please develop an academic goal for yourself that you are willing to discuss with your teacher and peers</a:t>
            </a:r>
            <a:r>
              <a:rPr lang="en-US" sz="20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After we finish this activity, let’s discuss the appropriate way for our class to approach goal-setting.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</a:rPr>
              <a:t>Additional Goal-setting materials are available online including instructional videos and additional goal-tracking tools.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249653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7678</TotalTime>
  <Pages>30</Pages>
  <Words>299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ＭＳ Ｐゴシック</vt:lpstr>
      <vt:lpstr>Arial</vt:lpstr>
      <vt:lpstr>Bookman Old Style</vt:lpstr>
      <vt:lpstr>Bradley Hand ITC</vt:lpstr>
      <vt:lpstr>Calibri</vt:lpstr>
      <vt:lpstr>Monotype Sorts</vt:lpstr>
      <vt:lpstr>Times New Roman</vt:lpstr>
      <vt:lpstr>Trebuchet MS</vt:lpstr>
      <vt:lpstr>Wingdings</vt:lpstr>
      <vt:lpstr>Wingdings 3</vt:lpstr>
      <vt:lpstr>Facet</vt:lpstr>
      <vt:lpstr>PowerPoint Presentation</vt:lpstr>
      <vt:lpstr> </vt:lpstr>
      <vt:lpstr>Goals vs Action Steps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Roanoke Valley GovernorÕs School for Science and Technology</dc:title>
  <dc:subject>Presentation for Dr. Shelly</dc:subject>
  <dc:creator>Mark Levy</dc:creator>
  <cp:keywords/>
  <dc:description/>
  <cp:lastModifiedBy>Mark A. Levy</cp:lastModifiedBy>
  <cp:revision>388</cp:revision>
  <cp:lastPrinted>2016-08-16T15:52:49Z</cp:lastPrinted>
  <dcterms:created xsi:type="dcterms:W3CDTF">2010-09-17T11:55:06Z</dcterms:created>
  <dcterms:modified xsi:type="dcterms:W3CDTF">2019-09-10T13:04:24Z</dcterms:modified>
</cp:coreProperties>
</file>